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60" r:id="rId3"/>
    <p:sldId id="261" r:id="rId4"/>
    <p:sldId id="263" r:id="rId5"/>
    <p:sldId id="264" r:id="rId6"/>
    <p:sldId id="262"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loss And Bloom" pitchFamily="2" charset="0"/>
      <p:regular r:id="rId16"/>
    </p:embeddedFont>
    <p:embeddedFont>
      <p:font typeface="Impact" panose="020B0806030902050204"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7EF"/>
    <a:srgbClr val="15328B"/>
    <a:srgbClr val="023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E7F2F-18AB-4549-B786-F0A3927166D0}" v="7" dt="2021-12-04T20:51:56.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56078" autoAdjust="0"/>
  </p:normalViewPr>
  <p:slideViewPr>
    <p:cSldViewPr snapToGrid="0">
      <p:cViewPr varScale="1">
        <p:scale>
          <a:sx n="42" d="100"/>
          <a:sy n="42" d="100"/>
        </p:scale>
        <p:origin x="686" y="24"/>
      </p:cViewPr>
      <p:guideLst/>
    </p:cSldViewPr>
  </p:slideViewPr>
  <p:notesTextViewPr>
    <p:cViewPr>
      <p:scale>
        <a:sx n="1" d="1"/>
        <a:sy n="1" d="1"/>
      </p:scale>
      <p:origin x="0" y="-91"/>
    </p:cViewPr>
  </p:notesTextViewPr>
  <p:notesViewPr>
    <p:cSldViewPr snapToGrid="0">
      <p:cViewPr varScale="1">
        <p:scale>
          <a:sx n="56" d="100"/>
          <a:sy n="56" d="100"/>
        </p:scale>
        <p:origin x="3278" y="2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C7E7F2F-18AB-4549-B786-F0A3927166D0}"/>
    <pc:docChg chg="undo custSel modSld modMainMaster modHandout">
      <pc:chgData name="Stan Cox" userId="9376f276357bfffd" providerId="LiveId" clId="{6C7E7F2F-18AB-4549-B786-F0A3927166D0}" dt="2021-12-04T21:16:21.308" v="8877" actId="207"/>
      <pc:docMkLst>
        <pc:docMk/>
      </pc:docMkLst>
      <pc:sldChg chg="modSp mod setBg modNotesTx">
        <pc:chgData name="Stan Cox" userId="9376f276357bfffd" providerId="LiveId" clId="{6C7E7F2F-18AB-4549-B786-F0A3927166D0}" dt="2021-12-04T21:12:29.246" v="8848" actId="6549"/>
        <pc:sldMkLst>
          <pc:docMk/>
          <pc:sldMk cId="3007863777" sldId="256"/>
        </pc:sldMkLst>
        <pc:spChg chg="mod">
          <ac:chgData name="Stan Cox" userId="9376f276357bfffd" providerId="LiveId" clId="{6C7E7F2F-18AB-4549-B786-F0A3927166D0}" dt="2021-12-01T18:26:39.402" v="0" actId="20577"/>
          <ac:spMkLst>
            <pc:docMk/>
            <pc:sldMk cId="3007863777" sldId="256"/>
            <ac:spMk id="3" creationId="{9664F84F-BF95-440B-98B6-87B303133F7F}"/>
          </ac:spMkLst>
        </pc:spChg>
      </pc:sldChg>
      <pc:sldChg chg="modSp mod modNotesTx">
        <pc:chgData name="Stan Cox" userId="9376f276357bfffd" providerId="LiveId" clId="{6C7E7F2F-18AB-4549-B786-F0A3927166D0}" dt="2021-12-04T21:13:51.442" v="8859" actId="207"/>
        <pc:sldMkLst>
          <pc:docMk/>
          <pc:sldMk cId="1669984837" sldId="260"/>
        </pc:sldMkLst>
        <pc:spChg chg="mod">
          <ac:chgData name="Stan Cox" userId="9376f276357bfffd" providerId="LiveId" clId="{6C7E7F2F-18AB-4549-B786-F0A3927166D0}" dt="2021-12-01T18:44:50.181" v="45" actId="20577"/>
          <ac:spMkLst>
            <pc:docMk/>
            <pc:sldMk cId="1669984837" sldId="260"/>
            <ac:spMk id="3" creationId="{9664F84F-BF95-440B-98B6-87B303133F7F}"/>
          </ac:spMkLst>
        </pc:spChg>
        <pc:spChg chg="mod">
          <ac:chgData name="Stan Cox" userId="9376f276357bfffd" providerId="LiveId" clId="{6C7E7F2F-18AB-4549-B786-F0A3927166D0}" dt="2021-12-04T19:59:24.669" v="4988" actId="20577"/>
          <ac:spMkLst>
            <pc:docMk/>
            <pc:sldMk cId="1669984837" sldId="260"/>
            <ac:spMk id="6" creationId="{448C0C1F-F7D2-46EA-91F7-42804486B986}"/>
          </ac:spMkLst>
        </pc:spChg>
      </pc:sldChg>
      <pc:sldChg chg="modSp mod modNotesTx">
        <pc:chgData name="Stan Cox" userId="9376f276357bfffd" providerId="LiveId" clId="{6C7E7F2F-18AB-4549-B786-F0A3927166D0}" dt="2021-12-04T21:14:23.459" v="8865" actId="207"/>
        <pc:sldMkLst>
          <pc:docMk/>
          <pc:sldMk cId="960620823" sldId="261"/>
        </pc:sldMkLst>
        <pc:spChg chg="mod">
          <ac:chgData name="Stan Cox" userId="9376f276357bfffd" providerId="LiveId" clId="{6C7E7F2F-18AB-4549-B786-F0A3927166D0}" dt="2021-12-01T18:45:33.639" v="100" actId="20577"/>
          <ac:spMkLst>
            <pc:docMk/>
            <pc:sldMk cId="960620823" sldId="261"/>
            <ac:spMk id="3" creationId="{9664F84F-BF95-440B-98B6-87B303133F7F}"/>
          </ac:spMkLst>
        </pc:spChg>
        <pc:spChg chg="mod">
          <ac:chgData name="Stan Cox" userId="9376f276357bfffd" providerId="LiveId" clId="{6C7E7F2F-18AB-4549-B786-F0A3927166D0}" dt="2021-12-04T19:59:56.203" v="5074" actId="20577"/>
          <ac:spMkLst>
            <pc:docMk/>
            <pc:sldMk cId="960620823" sldId="261"/>
            <ac:spMk id="6" creationId="{448C0C1F-F7D2-46EA-91F7-42804486B986}"/>
          </ac:spMkLst>
        </pc:spChg>
      </pc:sldChg>
      <pc:sldChg chg="modSp mod modNotesTx">
        <pc:chgData name="Stan Cox" userId="9376f276357bfffd" providerId="LiveId" clId="{6C7E7F2F-18AB-4549-B786-F0A3927166D0}" dt="2021-12-04T21:16:21.308" v="8877" actId="207"/>
        <pc:sldMkLst>
          <pc:docMk/>
          <pc:sldMk cId="2683690872" sldId="262"/>
        </pc:sldMkLst>
        <pc:spChg chg="mod">
          <ac:chgData name="Stan Cox" userId="9376f276357bfffd" providerId="LiveId" clId="{6C7E7F2F-18AB-4549-B786-F0A3927166D0}" dt="2021-12-01T18:52:42.280" v="479" actId="1036"/>
          <ac:spMkLst>
            <pc:docMk/>
            <pc:sldMk cId="2683690872" sldId="262"/>
            <ac:spMk id="6" creationId="{448C0C1F-F7D2-46EA-91F7-42804486B986}"/>
          </ac:spMkLst>
        </pc:spChg>
        <pc:spChg chg="mod">
          <ac:chgData name="Stan Cox" userId="9376f276357bfffd" providerId="LiveId" clId="{6C7E7F2F-18AB-4549-B786-F0A3927166D0}" dt="2021-12-04T20:45:05.709" v="7658" actId="20577"/>
          <ac:spMkLst>
            <pc:docMk/>
            <pc:sldMk cId="2683690872" sldId="262"/>
            <ac:spMk id="8" creationId="{9B8DD8F5-BE06-4EDF-A212-AC33863ED9C1}"/>
          </ac:spMkLst>
        </pc:spChg>
      </pc:sldChg>
      <pc:sldChg chg="modSp mod modNotesTx">
        <pc:chgData name="Stan Cox" userId="9376f276357bfffd" providerId="LiveId" clId="{6C7E7F2F-18AB-4549-B786-F0A3927166D0}" dt="2021-12-04T21:15:19.312" v="8872" actId="207"/>
        <pc:sldMkLst>
          <pc:docMk/>
          <pc:sldMk cId="4100697960" sldId="263"/>
        </pc:sldMkLst>
        <pc:spChg chg="mod">
          <ac:chgData name="Stan Cox" userId="9376f276357bfffd" providerId="LiveId" clId="{6C7E7F2F-18AB-4549-B786-F0A3927166D0}" dt="2021-12-01T18:46:12.460" v="143" actId="20577"/>
          <ac:spMkLst>
            <pc:docMk/>
            <pc:sldMk cId="4100697960" sldId="263"/>
            <ac:spMk id="3" creationId="{9664F84F-BF95-440B-98B6-87B303133F7F}"/>
          </ac:spMkLst>
        </pc:spChg>
        <pc:spChg chg="mod">
          <ac:chgData name="Stan Cox" userId="9376f276357bfffd" providerId="LiveId" clId="{6C7E7F2F-18AB-4549-B786-F0A3927166D0}" dt="2021-12-04T20:26:12.708" v="6658" actId="20577"/>
          <ac:spMkLst>
            <pc:docMk/>
            <pc:sldMk cId="4100697960" sldId="263"/>
            <ac:spMk id="6" creationId="{448C0C1F-F7D2-46EA-91F7-42804486B986}"/>
          </ac:spMkLst>
        </pc:spChg>
      </pc:sldChg>
      <pc:sldChg chg="modSp mod modNotesTx">
        <pc:chgData name="Stan Cox" userId="9376f276357bfffd" providerId="LiveId" clId="{6C7E7F2F-18AB-4549-B786-F0A3927166D0}" dt="2021-12-04T21:15:48.714" v="8876" actId="207"/>
        <pc:sldMkLst>
          <pc:docMk/>
          <pc:sldMk cId="2597209061" sldId="264"/>
        </pc:sldMkLst>
        <pc:spChg chg="mod">
          <ac:chgData name="Stan Cox" userId="9376f276357bfffd" providerId="LiveId" clId="{6C7E7F2F-18AB-4549-B786-F0A3927166D0}" dt="2021-12-01T18:46:48.940" v="174" actId="20577"/>
          <ac:spMkLst>
            <pc:docMk/>
            <pc:sldMk cId="2597209061" sldId="264"/>
            <ac:spMk id="3" creationId="{9664F84F-BF95-440B-98B6-87B303133F7F}"/>
          </ac:spMkLst>
        </pc:spChg>
        <pc:spChg chg="mod">
          <ac:chgData name="Stan Cox" userId="9376f276357bfffd" providerId="LiveId" clId="{6C7E7F2F-18AB-4549-B786-F0A3927166D0}" dt="2021-12-04T21:03:40.423" v="8435" actId="20577"/>
          <ac:spMkLst>
            <pc:docMk/>
            <pc:sldMk cId="2597209061" sldId="264"/>
            <ac:spMk id="6" creationId="{448C0C1F-F7D2-46EA-91F7-42804486B986}"/>
          </ac:spMkLst>
        </pc:spChg>
      </pc:sldChg>
      <pc:sldMasterChg chg="setBg modSldLayout">
        <pc:chgData name="Stan Cox" userId="9376f276357bfffd" providerId="LiveId" clId="{6C7E7F2F-18AB-4549-B786-F0A3927166D0}" dt="2021-12-01T18:27:14.536" v="3"/>
        <pc:sldMasterMkLst>
          <pc:docMk/>
          <pc:sldMasterMk cId="1393049738" sldId="2147483648"/>
        </pc:sldMasterMkLst>
        <pc:sldLayoutChg chg="setBg">
          <pc:chgData name="Stan Cox" userId="9376f276357bfffd" providerId="LiveId" clId="{6C7E7F2F-18AB-4549-B786-F0A3927166D0}" dt="2021-12-01T18:27:14.536" v="3"/>
          <pc:sldLayoutMkLst>
            <pc:docMk/>
            <pc:sldMasterMk cId="1393049738" sldId="2147483648"/>
            <pc:sldLayoutMk cId="2659144103" sldId="2147483649"/>
          </pc:sldLayoutMkLst>
        </pc:sldLayoutChg>
        <pc:sldLayoutChg chg="setBg">
          <pc:chgData name="Stan Cox" userId="9376f276357bfffd" providerId="LiveId" clId="{6C7E7F2F-18AB-4549-B786-F0A3927166D0}" dt="2021-12-01T18:27:14.536" v="3"/>
          <pc:sldLayoutMkLst>
            <pc:docMk/>
            <pc:sldMasterMk cId="1393049738" sldId="2147483648"/>
            <pc:sldLayoutMk cId="1561817547" sldId="2147483650"/>
          </pc:sldLayoutMkLst>
        </pc:sldLayoutChg>
        <pc:sldLayoutChg chg="setBg">
          <pc:chgData name="Stan Cox" userId="9376f276357bfffd" providerId="LiveId" clId="{6C7E7F2F-18AB-4549-B786-F0A3927166D0}" dt="2021-12-01T18:27:14.536" v="3"/>
          <pc:sldLayoutMkLst>
            <pc:docMk/>
            <pc:sldMasterMk cId="1393049738" sldId="2147483648"/>
            <pc:sldLayoutMk cId="1161119806" sldId="2147483651"/>
          </pc:sldLayoutMkLst>
        </pc:sldLayoutChg>
        <pc:sldLayoutChg chg="setBg">
          <pc:chgData name="Stan Cox" userId="9376f276357bfffd" providerId="LiveId" clId="{6C7E7F2F-18AB-4549-B786-F0A3927166D0}" dt="2021-12-01T18:27:14.536" v="3"/>
          <pc:sldLayoutMkLst>
            <pc:docMk/>
            <pc:sldMasterMk cId="1393049738" sldId="2147483648"/>
            <pc:sldLayoutMk cId="3811576580" sldId="2147483652"/>
          </pc:sldLayoutMkLst>
        </pc:sldLayoutChg>
        <pc:sldLayoutChg chg="setBg">
          <pc:chgData name="Stan Cox" userId="9376f276357bfffd" providerId="LiveId" clId="{6C7E7F2F-18AB-4549-B786-F0A3927166D0}" dt="2021-12-01T18:27:14.536" v="3"/>
          <pc:sldLayoutMkLst>
            <pc:docMk/>
            <pc:sldMasterMk cId="1393049738" sldId="2147483648"/>
            <pc:sldLayoutMk cId="3695767651" sldId="2147483653"/>
          </pc:sldLayoutMkLst>
        </pc:sldLayoutChg>
        <pc:sldLayoutChg chg="setBg">
          <pc:chgData name="Stan Cox" userId="9376f276357bfffd" providerId="LiveId" clId="{6C7E7F2F-18AB-4549-B786-F0A3927166D0}" dt="2021-12-01T18:27:14.536" v="3"/>
          <pc:sldLayoutMkLst>
            <pc:docMk/>
            <pc:sldMasterMk cId="1393049738" sldId="2147483648"/>
            <pc:sldLayoutMk cId="2213514095" sldId="2147483654"/>
          </pc:sldLayoutMkLst>
        </pc:sldLayoutChg>
        <pc:sldLayoutChg chg="setBg">
          <pc:chgData name="Stan Cox" userId="9376f276357bfffd" providerId="LiveId" clId="{6C7E7F2F-18AB-4549-B786-F0A3927166D0}" dt="2021-12-01T18:27:14.536" v="3"/>
          <pc:sldLayoutMkLst>
            <pc:docMk/>
            <pc:sldMasterMk cId="1393049738" sldId="2147483648"/>
            <pc:sldLayoutMk cId="3860988759" sldId="2147483655"/>
          </pc:sldLayoutMkLst>
        </pc:sldLayoutChg>
        <pc:sldLayoutChg chg="setBg">
          <pc:chgData name="Stan Cox" userId="9376f276357bfffd" providerId="LiveId" clId="{6C7E7F2F-18AB-4549-B786-F0A3927166D0}" dt="2021-12-01T18:27:14.536" v="3"/>
          <pc:sldLayoutMkLst>
            <pc:docMk/>
            <pc:sldMasterMk cId="1393049738" sldId="2147483648"/>
            <pc:sldLayoutMk cId="984351358" sldId="2147483656"/>
          </pc:sldLayoutMkLst>
        </pc:sldLayoutChg>
        <pc:sldLayoutChg chg="setBg">
          <pc:chgData name="Stan Cox" userId="9376f276357bfffd" providerId="LiveId" clId="{6C7E7F2F-18AB-4549-B786-F0A3927166D0}" dt="2021-12-01T18:27:14.536" v="3"/>
          <pc:sldLayoutMkLst>
            <pc:docMk/>
            <pc:sldMasterMk cId="1393049738" sldId="2147483648"/>
            <pc:sldLayoutMk cId="2912223791" sldId="2147483657"/>
          </pc:sldLayoutMkLst>
        </pc:sldLayoutChg>
        <pc:sldLayoutChg chg="setBg">
          <pc:chgData name="Stan Cox" userId="9376f276357bfffd" providerId="LiveId" clId="{6C7E7F2F-18AB-4549-B786-F0A3927166D0}" dt="2021-12-01T18:27:14.536" v="3"/>
          <pc:sldLayoutMkLst>
            <pc:docMk/>
            <pc:sldMasterMk cId="1393049738" sldId="2147483648"/>
            <pc:sldLayoutMk cId="1118555600" sldId="2147483658"/>
          </pc:sldLayoutMkLst>
        </pc:sldLayoutChg>
        <pc:sldLayoutChg chg="setBg">
          <pc:chgData name="Stan Cox" userId="9376f276357bfffd" providerId="LiveId" clId="{6C7E7F2F-18AB-4549-B786-F0A3927166D0}" dt="2021-12-01T18:27:14.536" v="3"/>
          <pc:sldLayoutMkLst>
            <pc:docMk/>
            <pc:sldMasterMk cId="1393049738" sldId="2147483648"/>
            <pc:sldLayoutMk cId="4124842378"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D1BE7-2C1F-4DE9-B988-E1C670AD8CA7}"/>
              </a:ext>
            </a:extLst>
          </p:cNvPr>
          <p:cNvSpPr>
            <a:spLocks noGrp="1"/>
          </p:cNvSpPr>
          <p:nvPr>
            <p:ph type="hdr" sz="quarter"/>
          </p:nvPr>
        </p:nvSpPr>
        <p:spPr>
          <a:xfrm>
            <a:off x="24714" y="135926"/>
            <a:ext cx="4458386" cy="864973"/>
          </a:xfrm>
          <a:prstGeom prst="rect">
            <a:avLst/>
          </a:prstGeom>
        </p:spPr>
        <p:txBody>
          <a:bodyPr vert="horz" lIns="91440" tIns="45720" rIns="91440" bIns="45720" rtlCol="0"/>
          <a:lstStyle>
            <a:lvl1pPr algn="l">
              <a:defRPr sz="1200"/>
            </a:lvl1pPr>
          </a:lstStyle>
          <a:p>
            <a:r>
              <a:rPr lang="en-US" sz="2000" dirty="0">
                <a:latin typeface="Gloss And Bloom" pitchFamily="2" charset="0"/>
              </a:rPr>
              <a:t>Biblical                         </a:t>
            </a:r>
            <a:r>
              <a:rPr lang="en-US" sz="2000" dirty="0"/>
              <a:t>3</a:t>
            </a:r>
          </a:p>
          <a:p>
            <a:r>
              <a:rPr lang="en-US" dirty="0"/>
              <a:t>Nehemiah</a:t>
            </a:r>
          </a:p>
        </p:txBody>
      </p:sp>
      <p:sp>
        <p:nvSpPr>
          <p:cNvPr id="3" name="Date Placeholder 2">
            <a:extLst>
              <a:ext uri="{FF2B5EF4-FFF2-40B4-BE49-F238E27FC236}">
                <a16:creationId xmlns:a16="http://schemas.microsoft.com/office/drawing/2014/main" id="{74AA0218-5FD0-4BF2-88A9-295848AE2E5D}"/>
              </a:ext>
            </a:extLst>
          </p:cNvPr>
          <p:cNvSpPr>
            <a:spLocks noGrp="1"/>
          </p:cNvSpPr>
          <p:nvPr>
            <p:ph type="dt" sz="quarter" idx="1"/>
          </p:nvPr>
        </p:nvSpPr>
        <p:spPr>
          <a:xfrm>
            <a:off x="4972227" y="0"/>
            <a:ext cx="1884185" cy="458788"/>
          </a:xfrm>
          <a:prstGeom prst="rect">
            <a:avLst/>
          </a:prstGeom>
        </p:spPr>
        <p:txBody>
          <a:bodyPr vert="horz" lIns="91440" tIns="45720" rIns="91440" bIns="45720" rtlCol="0"/>
          <a:lstStyle>
            <a:lvl1pPr algn="r">
              <a:defRPr sz="1200"/>
            </a:lvl1pPr>
          </a:lstStyle>
          <a:p>
            <a:r>
              <a:rPr lang="en-US" dirty="0"/>
              <a:t>December 5, 2021</a:t>
            </a:r>
          </a:p>
        </p:txBody>
      </p:sp>
      <p:sp>
        <p:nvSpPr>
          <p:cNvPr id="4" name="Footer Placeholder 3">
            <a:extLst>
              <a:ext uri="{FF2B5EF4-FFF2-40B4-BE49-F238E27FC236}">
                <a16:creationId xmlns:a16="http://schemas.microsoft.com/office/drawing/2014/main" id="{8E9B997C-66E7-4328-8E05-94A9918727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84F58CA-E19A-402A-8E33-E78CF6B498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6303FFC-0807-430E-A89A-565041943929}" type="slidenum">
              <a:rPr lang="en-US" smtClean="0"/>
              <a:t>‹#›</a:t>
            </a:fld>
            <a:endParaRPr lang="en-US" dirty="0"/>
          </a:p>
        </p:txBody>
      </p:sp>
      <p:pic>
        <p:nvPicPr>
          <p:cNvPr id="7" name="Picture 6">
            <a:extLst>
              <a:ext uri="{FF2B5EF4-FFF2-40B4-BE49-F238E27FC236}">
                <a16:creationId xmlns:a16="http://schemas.microsoft.com/office/drawing/2014/main" id="{904D7C84-D3DD-4F91-B88E-FF07B8BCA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44" y="56276"/>
            <a:ext cx="2707654" cy="458788"/>
          </a:xfrm>
          <a:prstGeom prst="rect">
            <a:avLst/>
          </a:prstGeom>
        </p:spPr>
      </p:pic>
    </p:spTree>
    <p:extLst>
      <p:ext uri="{BB962C8B-B14F-4D97-AF65-F5344CB8AC3E}">
        <p14:creationId xmlns:p14="http://schemas.microsoft.com/office/powerpoint/2010/main" val="161656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8E803-021B-446E-A525-2F0881A040E3}"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D2681-7BE9-4124-8494-3679B5E77BD3}" type="slidenum">
              <a:rPr lang="en-US" smtClean="0"/>
              <a:t>‹#›</a:t>
            </a:fld>
            <a:endParaRPr lang="en-US"/>
          </a:p>
        </p:txBody>
      </p:sp>
    </p:spTree>
    <p:extLst>
      <p:ext uri="{BB962C8B-B14F-4D97-AF65-F5344CB8AC3E}">
        <p14:creationId xmlns:p14="http://schemas.microsoft.com/office/powerpoint/2010/main" val="363912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Biblical Leadership</a:t>
            </a:r>
          </a:p>
          <a:p>
            <a:r>
              <a:rPr lang="en-US" dirty="0"/>
              <a:t>(Illustrated by Nehemiah, Governor of Judea)</a:t>
            </a:r>
          </a:p>
          <a:p>
            <a:endParaRPr lang="en-US" dirty="0"/>
          </a:p>
          <a:p>
            <a:r>
              <a:rPr lang="en-US" b="1" dirty="0">
                <a:highlight>
                  <a:srgbClr val="FF00FF"/>
                </a:highlight>
              </a:rPr>
              <a:t>Introduction:</a:t>
            </a:r>
          </a:p>
          <a:p>
            <a:pPr marL="628650" lvl="1" indent="-171450">
              <a:buFont typeface="Arial" panose="020B0604020202020204" pitchFamily="34" charset="0"/>
              <a:buChar char="•"/>
            </a:pPr>
            <a:r>
              <a:rPr lang="en-US" b="1" dirty="0">
                <a:highlight>
                  <a:srgbClr val="FFFF00"/>
                </a:highlight>
              </a:rPr>
              <a:t>To quickly recap our first lesson in this series</a:t>
            </a:r>
          </a:p>
          <a:p>
            <a:pPr marL="1085850" lvl="2" indent="-171450">
              <a:buFont typeface="Arial" panose="020B0604020202020204" pitchFamily="34" charset="0"/>
              <a:buChar char="•"/>
            </a:pPr>
            <a:r>
              <a:rPr lang="en-US" dirty="0"/>
              <a:t>We note that effective leadership, whether it is in the home, the church, or in other roles in our lives, is leadership that is based upon scriptural principles.</a:t>
            </a:r>
          </a:p>
          <a:p>
            <a:pPr marL="1085850" lvl="2" indent="-171450">
              <a:buFont typeface="Arial" panose="020B0604020202020204" pitchFamily="34" charset="0"/>
              <a:buChar char="•"/>
            </a:pPr>
            <a:r>
              <a:rPr lang="en-US" dirty="0"/>
              <a:t>Biblical leadership is leadership that is defined by God Himself.</a:t>
            </a:r>
          </a:p>
          <a:p>
            <a:pPr marL="1085850" lvl="2" indent="-171450">
              <a:buFont typeface="Arial" panose="020B0604020202020204" pitchFamily="34" charset="0"/>
              <a:buChar char="•"/>
            </a:pPr>
            <a:r>
              <a:rPr lang="en-US" dirty="0"/>
              <a:t>To establish this, we use Nehemiah, the governor of Judah at the rebuilding of the city of Jerusalem by a remnant who remained in the area following the defeat and subsequent captivity of the people in Babylon.</a:t>
            </a:r>
          </a:p>
          <a:p>
            <a:pPr marL="1085850" lvl="2" indent="-171450">
              <a:buFont typeface="Arial" panose="020B0604020202020204" pitchFamily="34" charset="0"/>
              <a:buChar char="•"/>
            </a:pPr>
            <a:r>
              <a:rPr lang="en-US" dirty="0"/>
              <a:t>The attributes we have covered so far (and are available for review on our website)</a:t>
            </a:r>
          </a:p>
          <a:p>
            <a:pPr marL="1543050" lvl="3" indent="-171450">
              <a:buFont typeface="Arial" panose="020B0604020202020204" pitchFamily="34" charset="0"/>
              <a:buChar char="•"/>
            </a:pPr>
            <a:r>
              <a:rPr lang="en-US" dirty="0"/>
              <a:t>Service to God and to Followers</a:t>
            </a:r>
          </a:p>
          <a:p>
            <a:pPr marL="1543050" lvl="3" indent="-171450">
              <a:buFont typeface="Arial" panose="020B0604020202020204" pitchFamily="34" charset="0"/>
              <a:buChar char="•"/>
            </a:pPr>
            <a:r>
              <a:rPr lang="en-US" dirty="0"/>
              <a:t>Trust and Obedience toward God</a:t>
            </a:r>
          </a:p>
          <a:p>
            <a:pPr marL="1543050" lvl="3" indent="-171450">
              <a:buFont typeface="Arial" panose="020B0604020202020204" pitchFamily="34" charset="0"/>
              <a:buChar char="•"/>
            </a:pPr>
            <a:r>
              <a:rPr lang="en-US" dirty="0"/>
              <a:t>Prayer</a:t>
            </a:r>
          </a:p>
          <a:p>
            <a:pPr marL="1543050" lvl="3" indent="-171450">
              <a:buFont typeface="Arial" panose="020B0604020202020204" pitchFamily="34" charset="0"/>
              <a:buChar char="•"/>
            </a:pPr>
            <a:r>
              <a:rPr lang="en-US" dirty="0"/>
              <a:t>Love, Patience and Self-sacrifice</a:t>
            </a:r>
          </a:p>
          <a:p>
            <a:pPr marL="1543050" lvl="3" indent="-171450">
              <a:buFont typeface="Arial" panose="020B0604020202020204" pitchFamily="34" charset="0"/>
              <a:buChar char="•"/>
            </a:pPr>
            <a:r>
              <a:rPr lang="en-US" dirty="0"/>
              <a:t>Teaching and Instruction</a:t>
            </a:r>
          </a:p>
          <a:p>
            <a:pPr marL="1543050" lvl="3" indent="-171450">
              <a:buFont typeface="Arial" panose="020B0604020202020204" pitchFamily="34" charset="0"/>
              <a:buChar char="•"/>
            </a:pPr>
            <a:r>
              <a:rPr lang="en-US" dirty="0"/>
              <a:t>Good Example</a:t>
            </a:r>
          </a:p>
          <a:p>
            <a:pPr marL="1543050" lvl="3" indent="-171450">
              <a:buFont typeface="Arial" panose="020B0604020202020204" pitchFamily="34" charset="0"/>
              <a:buChar char="•"/>
            </a:pPr>
            <a:r>
              <a:rPr lang="en-US" dirty="0"/>
              <a:t>Initiative, Planning and Wisdom</a:t>
            </a:r>
          </a:p>
          <a:p>
            <a:pPr marL="628650" lvl="1" indent="-171450">
              <a:buFont typeface="Arial" panose="020B0604020202020204" pitchFamily="34" charset="0"/>
              <a:buChar char="•"/>
            </a:pPr>
            <a:r>
              <a:rPr lang="en-US" b="1" dirty="0">
                <a:highlight>
                  <a:srgbClr val="FFFF00"/>
                </a:highlight>
              </a:rPr>
              <a:t>With this in mind, we want to address our final four characteristics of Biblical Leadership</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Material in sermon adapted from class material:  Principles of Good Leadership, by David Pratte</a:t>
            </a:r>
          </a:p>
          <a:p>
            <a:r>
              <a:rPr lang="en-US" b="1" dirty="0"/>
              <a:t>Lesson 1</a:t>
            </a:r>
          </a:p>
          <a:p>
            <a:pPr lvl="1"/>
            <a:r>
              <a:rPr lang="en-US" dirty="0"/>
              <a:t>1. Service to God and to Followers</a:t>
            </a:r>
          </a:p>
          <a:p>
            <a:pPr lvl="1"/>
            <a:r>
              <a:rPr lang="en-US" dirty="0"/>
              <a:t>2. Trust and Obedience toward God</a:t>
            </a:r>
          </a:p>
          <a:p>
            <a:pPr lvl="1"/>
            <a:r>
              <a:rPr lang="en-US" dirty="0"/>
              <a:t>3. Prayer</a:t>
            </a:r>
          </a:p>
          <a:p>
            <a:r>
              <a:rPr lang="en-US" b="1" dirty="0"/>
              <a:t>Lesson 2</a:t>
            </a:r>
          </a:p>
          <a:p>
            <a:pPr lvl="1"/>
            <a:r>
              <a:rPr lang="en-US" dirty="0"/>
              <a:t>4. Love, Patience &amp; Self-Sacrifice</a:t>
            </a:r>
          </a:p>
          <a:p>
            <a:pPr lvl="1"/>
            <a:r>
              <a:rPr lang="en-US" dirty="0"/>
              <a:t>5. Teaching &amp; Instruction</a:t>
            </a:r>
          </a:p>
          <a:p>
            <a:pPr lvl="1"/>
            <a:r>
              <a:rPr lang="en-US" dirty="0"/>
              <a:t>6. Good Example</a:t>
            </a:r>
          </a:p>
          <a:p>
            <a:pPr lvl="1"/>
            <a:r>
              <a:rPr lang="en-US" dirty="0"/>
              <a:t>7. Initiative, Planning, Organization &amp; Wisdom</a:t>
            </a:r>
          </a:p>
          <a:p>
            <a:r>
              <a:rPr lang="en-US" b="1" dirty="0"/>
              <a:t>Lesson 3</a:t>
            </a:r>
          </a:p>
          <a:p>
            <a:pPr lvl="1"/>
            <a:r>
              <a:rPr lang="en-US" dirty="0"/>
              <a:t>8. Motivation</a:t>
            </a:r>
          </a:p>
          <a:p>
            <a:pPr lvl="1"/>
            <a:r>
              <a:rPr lang="en-US" dirty="0"/>
              <a:t>9. Courage and Strength</a:t>
            </a:r>
          </a:p>
          <a:p>
            <a:pPr lvl="1"/>
            <a:r>
              <a:rPr lang="en-US" dirty="0"/>
              <a:t>10. Justice and Fairness</a:t>
            </a:r>
          </a:p>
          <a:p>
            <a:pPr lvl="1"/>
            <a:r>
              <a:rPr lang="en-US" dirty="0"/>
              <a:t>11. Humility</a:t>
            </a:r>
          </a:p>
        </p:txBody>
      </p:sp>
      <p:sp>
        <p:nvSpPr>
          <p:cNvPr id="4" name="Slide Number Placeholder 3"/>
          <p:cNvSpPr>
            <a:spLocks noGrp="1"/>
          </p:cNvSpPr>
          <p:nvPr>
            <p:ph type="sldNum" sz="quarter" idx="5"/>
          </p:nvPr>
        </p:nvSpPr>
        <p:spPr/>
        <p:txBody>
          <a:bodyPr/>
          <a:lstStyle/>
          <a:p>
            <a:fld id="{DC0D2681-7BE9-4124-8494-3679B5E77BD3}" type="slidenum">
              <a:rPr lang="en-US" smtClean="0"/>
              <a:t>1</a:t>
            </a:fld>
            <a:endParaRPr lang="en-US"/>
          </a:p>
        </p:txBody>
      </p:sp>
    </p:spTree>
    <p:extLst>
      <p:ext uri="{BB962C8B-B14F-4D97-AF65-F5344CB8AC3E}">
        <p14:creationId xmlns:p14="http://schemas.microsoft.com/office/powerpoint/2010/main" val="399610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Motivation (Specifically, an ability to motivate others)</a:t>
            </a:r>
            <a:endParaRPr lang="en-US" i="0" dirty="0">
              <a:solidFill>
                <a:schemeClr val="tx1"/>
              </a:solidFill>
            </a:endParaRPr>
          </a:p>
          <a:p>
            <a:pPr marL="171450" indent="-171450">
              <a:buFont typeface="Arial" panose="020B0604020202020204" pitchFamily="34" charset="0"/>
              <a:buChar char="•"/>
            </a:pPr>
            <a:r>
              <a:rPr lang="en-US" b="1" dirty="0">
                <a:solidFill>
                  <a:schemeClr val="tx1"/>
                </a:solidFill>
                <a:highlight>
                  <a:srgbClr val="00FF00"/>
                </a:highlight>
              </a:rPr>
              <a:t>Nehemiah motivated the people to see the need to rebuild the wall of Jerusalem</a:t>
            </a:r>
          </a:p>
          <a:p>
            <a:pPr marL="628650" lvl="1" indent="-171450">
              <a:buFont typeface="Arial" panose="020B0604020202020204" pitchFamily="34" charset="0"/>
              <a:buChar char="•"/>
            </a:pPr>
            <a:r>
              <a:rPr lang="en-US" b="0" i="0" dirty="0">
                <a:solidFill>
                  <a:schemeClr val="tx1"/>
                </a:solidFill>
              </a:rPr>
              <a:t>He investigated the job (so that he knew the difficulty and importance)</a:t>
            </a:r>
          </a:p>
          <a:p>
            <a:pPr marL="628650" lvl="1" indent="-171450">
              <a:buFont typeface="Arial" panose="020B0604020202020204" pitchFamily="34" charset="0"/>
              <a:buChar char="•"/>
            </a:pPr>
            <a:r>
              <a:rPr lang="en-US" b="0" i="0" dirty="0">
                <a:solidFill>
                  <a:schemeClr val="tx1"/>
                </a:solidFill>
                <a:highlight>
                  <a:srgbClr val="FFFF00"/>
                </a:highlight>
              </a:rPr>
              <a:t>He then explained the need (together with advantages to doing the job, and disadvantages of failing to accomplish the task)</a:t>
            </a:r>
          </a:p>
          <a:p>
            <a:pPr marL="0" lvl="0" indent="0">
              <a:buFont typeface="Arial" panose="020B0604020202020204" pitchFamily="34" charset="0"/>
              <a:buNone/>
            </a:pPr>
            <a:r>
              <a:rPr lang="en-US" b="1" i="0" dirty="0">
                <a:solidFill>
                  <a:srgbClr val="FF0000"/>
                </a:solidFill>
              </a:rPr>
              <a:t>(Nehemiah 2:15-20), </a:t>
            </a:r>
            <a:r>
              <a:rPr lang="en-US" b="0" i="1" dirty="0">
                <a:solidFill>
                  <a:srgbClr val="FF0000"/>
                </a:solidFill>
              </a:rPr>
              <a:t>“</a:t>
            </a:r>
            <a:r>
              <a:rPr lang="en-US" i="1" dirty="0">
                <a:solidFill>
                  <a:srgbClr val="FF0000"/>
                </a:solidFill>
              </a:rPr>
              <a:t>So I went up in the night by the valley, and </a:t>
            </a:r>
            <a:r>
              <a:rPr lang="en-US" i="1" u="sng" dirty="0">
                <a:solidFill>
                  <a:srgbClr val="FF0000"/>
                </a:solidFill>
              </a:rPr>
              <a:t>viewed the wall</a:t>
            </a:r>
            <a:r>
              <a:rPr lang="en-US" i="1" dirty="0">
                <a:solidFill>
                  <a:srgbClr val="FF0000"/>
                </a:solidFill>
              </a:rPr>
              <a:t>; then I turned back and entered by the Valley Gate, and so returned.</a:t>
            </a:r>
            <a:r>
              <a:rPr lang="en-US" i="1" baseline="30000" dirty="0">
                <a:solidFill>
                  <a:srgbClr val="FF0000"/>
                </a:solidFill>
              </a:rPr>
              <a:t> 16</a:t>
            </a:r>
            <a:r>
              <a:rPr lang="en-US" i="1" dirty="0">
                <a:solidFill>
                  <a:srgbClr val="FF0000"/>
                </a:solidFill>
              </a:rPr>
              <a:t> And the officials did not know where I had gone or what I had done; I had not yet told the Jews, the priests, the nobles, the officials, or the others who did the work. </a:t>
            </a:r>
            <a:r>
              <a:rPr lang="en-US" i="1" baseline="30000" dirty="0">
                <a:solidFill>
                  <a:srgbClr val="FF0000"/>
                </a:solidFill>
              </a:rPr>
              <a:t>17</a:t>
            </a:r>
            <a:r>
              <a:rPr lang="en-US" i="1" dirty="0">
                <a:solidFill>
                  <a:srgbClr val="FF0000"/>
                </a:solidFill>
              </a:rPr>
              <a:t> Then I said to them, “You see </a:t>
            </a:r>
            <a:r>
              <a:rPr lang="en-US" i="1" u="sng" dirty="0">
                <a:solidFill>
                  <a:srgbClr val="FF0000"/>
                </a:solidFill>
              </a:rPr>
              <a:t>the distress that we are in</a:t>
            </a:r>
            <a:r>
              <a:rPr lang="en-US" i="1" dirty="0">
                <a:solidFill>
                  <a:srgbClr val="FF0000"/>
                </a:solidFill>
              </a:rPr>
              <a:t>, how Jerusalem lies waste, and its gates are burned with fire. Come and let us build the wall of Jerusalem, </a:t>
            </a:r>
            <a:r>
              <a:rPr lang="en-US" i="1" u="sng" dirty="0">
                <a:solidFill>
                  <a:srgbClr val="FF0000"/>
                </a:solidFill>
              </a:rPr>
              <a:t>that we may no longer be a reproach</a:t>
            </a:r>
            <a:r>
              <a:rPr lang="en-US" i="1" dirty="0">
                <a:solidFill>
                  <a:srgbClr val="FF0000"/>
                </a:solidFill>
              </a:rPr>
              <a:t>.”</a:t>
            </a:r>
            <a:r>
              <a:rPr lang="en-US" i="1" baseline="30000" dirty="0">
                <a:solidFill>
                  <a:srgbClr val="FF0000"/>
                </a:solidFill>
              </a:rPr>
              <a:t> 18</a:t>
            </a:r>
            <a:r>
              <a:rPr lang="en-US" i="1" dirty="0">
                <a:solidFill>
                  <a:srgbClr val="FF0000"/>
                </a:solidFill>
              </a:rPr>
              <a:t> And I told them of the hand of my God which had been good upon me, and also of the king's words that he had spoken to me. So they said, “Let us rise up and build.” Then they set their hands to this </a:t>
            </a:r>
            <a:r>
              <a:rPr lang="en-US" i="1" u="sng" dirty="0">
                <a:solidFill>
                  <a:srgbClr val="FF0000"/>
                </a:solidFill>
              </a:rPr>
              <a:t>good work</a:t>
            </a:r>
            <a:r>
              <a:rPr lang="en-US" i="1" dirty="0">
                <a:solidFill>
                  <a:srgbClr val="FF0000"/>
                </a:solidFill>
              </a:rPr>
              <a:t>.”</a:t>
            </a:r>
          </a:p>
          <a:p>
            <a:pPr marL="171450" lvl="0" indent="-171450">
              <a:buFont typeface="Arial" panose="020B0604020202020204" pitchFamily="34" charset="0"/>
              <a:buChar char="•"/>
            </a:pPr>
            <a:r>
              <a:rPr lang="en-US" b="1" i="0" dirty="0">
                <a:solidFill>
                  <a:srgbClr val="FF0000"/>
                </a:solidFill>
                <a:highlight>
                  <a:srgbClr val="00FF00"/>
                </a:highlight>
              </a:rPr>
              <a:t>When the work got hard, he reminded them of the need, and the benefit of doing the job, and doing it well.</a:t>
            </a:r>
          </a:p>
          <a:p>
            <a:pPr marL="0" lvl="0" indent="0">
              <a:buFont typeface="Arial" panose="020B0604020202020204" pitchFamily="34" charset="0"/>
              <a:buNone/>
            </a:pPr>
            <a:r>
              <a:rPr lang="en-US" b="1" i="0" dirty="0">
                <a:solidFill>
                  <a:srgbClr val="FF0000"/>
                </a:solidFill>
              </a:rPr>
              <a:t>(Nehemiah 4:10-15), </a:t>
            </a:r>
            <a:r>
              <a:rPr lang="en-US" b="0" i="1" dirty="0">
                <a:solidFill>
                  <a:srgbClr val="FF0000"/>
                </a:solidFill>
              </a:rPr>
              <a:t>“</a:t>
            </a:r>
            <a:r>
              <a:rPr lang="en-US" i="1" dirty="0">
                <a:solidFill>
                  <a:srgbClr val="FF0000"/>
                </a:solidFill>
              </a:rPr>
              <a:t>Then Judah said, “The strength of the laborers is failing, and there is so much rubbish that we are not able to build the wall.” </a:t>
            </a:r>
            <a:r>
              <a:rPr lang="en-US" i="1" baseline="30000" dirty="0">
                <a:solidFill>
                  <a:srgbClr val="FF0000"/>
                </a:solidFill>
              </a:rPr>
              <a:t>11</a:t>
            </a:r>
            <a:r>
              <a:rPr lang="en-US" i="1" dirty="0">
                <a:solidFill>
                  <a:srgbClr val="FF0000"/>
                </a:solidFill>
              </a:rPr>
              <a:t> And our adversaries said, “They will neither know nor see anything, till we come into their midst and kill them and cause the work to cease.” </a:t>
            </a:r>
            <a:r>
              <a:rPr lang="en-US" i="1" baseline="30000" dirty="0">
                <a:solidFill>
                  <a:srgbClr val="FF0000"/>
                </a:solidFill>
              </a:rPr>
              <a:t>12</a:t>
            </a:r>
            <a:r>
              <a:rPr lang="en-US" i="1" dirty="0">
                <a:solidFill>
                  <a:srgbClr val="FF0000"/>
                </a:solidFill>
              </a:rPr>
              <a:t> So it was, when the Jews who dwelt near them came, that they told us ten times, “From whatever place you turn, they will be upon us.” </a:t>
            </a:r>
            <a:r>
              <a:rPr lang="en-US" i="1" baseline="30000" dirty="0">
                <a:solidFill>
                  <a:srgbClr val="FF0000"/>
                </a:solidFill>
              </a:rPr>
              <a:t>13</a:t>
            </a:r>
            <a:r>
              <a:rPr lang="en-US" i="1" dirty="0">
                <a:solidFill>
                  <a:srgbClr val="FF0000"/>
                </a:solidFill>
              </a:rPr>
              <a:t> Therefore I positioned men behind the lower parts of the wall, at the openings; and I set the people according to their families, with their swords, their spears, and their bows.</a:t>
            </a:r>
            <a:r>
              <a:rPr lang="en-US" i="1" baseline="30000" dirty="0">
                <a:solidFill>
                  <a:srgbClr val="FF0000"/>
                </a:solidFill>
              </a:rPr>
              <a:t> 14</a:t>
            </a:r>
            <a:r>
              <a:rPr lang="en-US" i="1" dirty="0">
                <a:solidFill>
                  <a:srgbClr val="FF0000"/>
                </a:solidFill>
              </a:rPr>
              <a:t> And I looked, and arose and said to the nobles, to the leaders, and to the rest of the people, “</a:t>
            </a:r>
            <a:r>
              <a:rPr lang="en-US" i="1" u="sng" dirty="0">
                <a:solidFill>
                  <a:srgbClr val="FF0000"/>
                </a:solidFill>
              </a:rPr>
              <a:t>Do not be afraid of them. Remember the Lord, great and awesome, and fight for your brethren, your sons, your daughters, your wives, and your houses</a:t>
            </a:r>
            <a:r>
              <a:rPr lang="en-US" i="1" dirty="0">
                <a:solidFill>
                  <a:srgbClr val="FF0000"/>
                </a:solidFill>
              </a:rPr>
              <a:t>.”</a:t>
            </a:r>
          </a:p>
          <a:p>
            <a:pPr marL="628650" lvl="1" indent="-171450">
              <a:buFont typeface="Arial" panose="020B0604020202020204" pitchFamily="34" charset="0"/>
              <a:buChar char="•"/>
            </a:pPr>
            <a:r>
              <a:rPr lang="en-US" b="0" i="0" dirty="0">
                <a:solidFill>
                  <a:srgbClr val="FF0000"/>
                </a:solidFill>
              </a:rPr>
              <a:t>Good leaders motivate people by showing the reasons WHY they need to work</a:t>
            </a:r>
          </a:p>
          <a:p>
            <a:pPr marL="628650" lvl="1" indent="-171450">
              <a:buFont typeface="Arial" panose="020B0604020202020204" pitchFamily="34" charset="0"/>
              <a:buChar char="•"/>
            </a:pPr>
            <a:r>
              <a:rPr lang="en-US" b="0" i="0" dirty="0">
                <a:solidFill>
                  <a:srgbClr val="FF0000"/>
                </a:solidFill>
                <a:highlight>
                  <a:srgbClr val="FFFF00"/>
                </a:highlight>
              </a:rPr>
              <a:t>Two good reasons (as seen in this text) is for God and family!</a:t>
            </a:r>
          </a:p>
          <a:p>
            <a:pPr marL="171450" lvl="0" indent="-171450">
              <a:buFont typeface="Arial" panose="020B0604020202020204" pitchFamily="34" charset="0"/>
              <a:buChar char="•"/>
            </a:pPr>
            <a:r>
              <a:rPr lang="en-US" b="1" i="0" dirty="0">
                <a:solidFill>
                  <a:schemeClr val="tx1"/>
                </a:solidFill>
                <a:highlight>
                  <a:srgbClr val="00FF00"/>
                </a:highlight>
              </a:rPr>
              <a:t>Good leaders supply reasons as a part of their effort to motivate</a:t>
            </a:r>
          </a:p>
          <a:p>
            <a:pPr marL="628650" lvl="1" indent="-171450">
              <a:buFont typeface="Arial" panose="020B0604020202020204" pitchFamily="34" charset="0"/>
              <a:buChar char="•"/>
            </a:pPr>
            <a:r>
              <a:rPr lang="en-US" b="0" i="0" dirty="0">
                <a:solidFill>
                  <a:schemeClr val="tx1"/>
                </a:solidFill>
              </a:rPr>
              <a:t>When a leader says, “Because I said so”, it is seldom effective.</a:t>
            </a:r>
          </a:p>
          <a:p>
            <a:pPr marL="628650" lvl="1" indent="-171450">
              <a:buFont typeface="Arial" panose="020B0604020202020204" pitchFamily="34" charset="0"/>
              <a:buChar char="•"/>
            </a:pPr>
            <a:r>
              <a:rPr lang="en-US" b="1" i="0" dirty="0">
                <a:solidFill>
                  <a:schemeClr val="tx1"/>
                </a:solidFill>
              </a:rPr>
              <a:t>Note: </a:t>
            </a:r>
            <a:r>
              <a:rPr lang="en-US" b="0" i="0" dirty="0">
                <a:solidFill>
                  <a:schemeClr val="tx1"/>
                </a:solidFill>
              </a:rPr>
              <a:t>Not talking about a person’s responsibility – only effective leadership</a:t>
            </a:r>
          </a:p>
          <a:p>
            <a:pPr marL="628650" lvl="1" indent="-171450">
              <a:buFont typeface="Arial" panose="020B0604020202020204" pitchFamily="34" charset="0"/>
              <a:buChar char="•"/>
            </a:pPr>
            <a:r>
              <a:rPr lang="en-US" b="0" i="0" dirty="0">
                <a:solidFill>
                  <a:schemeClr val="tx1"/>
                </a:solidFill>
                <a:highlight>
                  <a:srgbClr val="FFFF00"/>
                </a:highlight>
              </a:rPr>
              <a:t>An example is Peter’s exhortation in 2 Peter 1:5-9</a:t>
            </a:r>
          </a:p>
          <a:p>
            <a:pPr marL="1085850" lvl="2" indent="-171450">
              <a:buFont typeface="Arial" panose="020B0604020202020204" pitchFamily="34" charset="0"/>
              <a:buChar char="•"/>
            </a:pPr>
            <a:r>
              <a:rPr lang="en-US" b="0" i="0" dirty="0">
                <a:solidFill>
                  <a:schemeClr val="tx1"/>
                </a:solidFill>
              </a:rPr>
              <a:t>Add to faith, virtue, knowledge, self-control, perseverance, godliness, brotherly kindness, love</a:t>
            </a:r>
          </a:p>
          <a:p>
            <a:pPr marL="1085850" lvl="2" indent="-171450">
              <a:buFont typeface="Arial" panose="020B0604020202020204" pitchFamily="34" charset="0"/>
              <a:buChar char="•"/>
            </a:pPr>
            <a:r>
              <a:rPr lang="en-US" b="0" i="0" dirty="0">
                <a:solidFill>
                  <a:schemeClr val="tx1"/>
                </a:solidFill>
              </a:rPr>
              <a:t>Why?</a:t>
            </a:r>
          </a:p>
          <a:p>
            <a:pPr marL="0" lvl="0" indent="0">
              <a:buFont typeface="Arial" panose="020B0604020202020204" pitchFamily="34" charset="0"/>
              <a:buNone/>
            </a:pPr>
            <a:r>
              <a:rPr lang="en-US" b="1" i="0" dirty="0">
                <a:solidFill>
                  <a:srgbClr val="FF0000"/>
                </a:solidFill>
              </a:rPr>
              <a:t>(5:8) </a:t>
            </a:r>
            <a:r>
              <a:rPr lang="en-US" b="1" i="0" dirty="0">
                <a:solidFill>
                  <a:schemeClr val="tx1"/>
                </a:solidFill>
              </a:rPr>
              <a:t>[BENEFIT], </a:t>
            </a:r>
            <a:r>
              <a:rPr lang="en-US" b="0" i="1" dirty="0">
                <a:solidFill>
                  <a:srgbClr val="FF0000"/>
                </a:solidFill>
              </a:rPr>
              <a:t>“</a:t>
            </a:r>
            <a:r>
              <a:rPr lang="en-US" i="1" dirty="0">
                <a:solidFill>
                  <a:srgbClr val="FF0000"/>
                </a:solidFill>
              </a:rPr>
              <a:t>For if these things are yours and abound, you will be neither barren nor unfruitful in the knowledge of our Lord Jesus Christ.”</a:t>
            </a:r>
          </a:p>
          <a:p>
            <a:pPr marL="0" lvl="0" indent="0">
              <a:buFont typeface="Arial" panose="020B0604020202020204" pitchFamily="34" charset="0"/>
              <a:buNone/>
            </a:pPr>
            <a:r>
              <a:rPr lang="en-US" b="1" i="0" dirty="0">
                <a:solidFill>
                  <a:srgbClr val="FF0000"/>
                </a:solidFill>
              </a:rPr>
              <a:t>(5:9) </a:t>
            </a:r>
            <a:r>
              <a:rPr lang="en-US" b="1" i="0" dirty="0">
                <a:solidFill>
                  <a:schemeClr val="tx1"/>
                </a:solidFill>
              </a:rPr>
              <a:t>[DRAWBACK OF FAILING], </a:t>
            </a:r>
            <a:r>
              <a:rPr lang="en-US" b="0" i="1" dirty="0">
                <a:solidFill>
                  <a:srgbClr val="FF0000"/>
                </a:solidFill>
              </a:rPr>
              <a:t>“</a:t>
            </a:r>
            <a:r>
              <a:rPr lang="en-US" i="1" dirty="0">
                <a:solidFill>
                  <a:srgbClr val="FF0000"/>
                </a:solidFill>
              </a:rPr>
              <a:t>For he who lacks these things is shortsighted, even to blindness, and has forgotten that he was cleansed from his old sins.”</a:t>
            </a:r>
          </a:p>
          <a:p>
            <a:pPr marL="171450" lvl="0" indent="-171450">
              <a:buFont typeface="Arial" panose="020B0604020202020204" pitchFamily="34" charset="0"/>
              <a:buChar char="•"/>
            </a:pPr>
            <a:r>
              <a:rPr lang="en-US" b="1" i="0" dirty="0">
                <a:solidFill>
                  <a:schemeClr val="tx1"/>
                </a:solidFill>
                <a:highlight>
                  <a:srgbClr val="00FF00"/>
                </a:highlight>
              </a:rPr>
              <a:t>Motivation can (in fact should) include rewards and punishment</a:t>
            </a:r>
            <a:r>
              <a:rPr lang="en-US" b="1" i="0" dirty="0">
                <a:solidFill>
                  <a:schemeClr val="tx1"/>
                </a:solidFill>
              </a:rPr>
              <a:t>  </a:t>
            </a:r>
            <a:r>
              <a:rPr lang="en-US" b="0" i="0" dirty="0">
                <a:solidFill>
                  <a:schemeClr val="tx1"/>
                </a:solidFill>
              </a:rPr>
              <a:t>(Parenting, for example)</a:t>
            </a:r>
          </a:p>
          <a:p>
            <a:pPr marL="628650" lvl="1" indent="-171450">
              <a:buFont typeface="Arial" panose="020B0604020202020204" pitchFamily="34" charset="0"/>
              <a:buChar char="•"/>
            </a:pPr>
            <a:r>
              <a:rPr lang="en-US" b="0" i="0" dirty="0">
                <a:solidFill>
                  <a:schemeClr val="tx1"/>
                </a:solidFill>
                <a:highlight>
                  <a:srgbClr val="FFFF00"/>
                </a:highlight>
              </a:rPr>
              <a:t>God is our example in rewarding righteous behavior</a:t>
            </a:r>
          </a:p>
          <a:p>
            <a:pPr marL="0" lvl="0" indent="0">
              <a:buFont typeface="Arial" panose="020B0604020202020204" pitchFamily="34" charset="0"/>
              <a:buNone/>
            </a:pPr>
            <a:r>
              <a:rPr lang="en-US" b="1" i="0" dirty="0">
                <a:solidFill>
                  <a:srgbClr val="FF0000"/>
                </a:solidFill>
              </a:rPr>
              <a:t>(Galatians</a:t>
            </a:r>
            <a:r>
              <a:rPr lang="en-US" b="1" dirty="0">
                <a:solidFill>
                  <a:srgbClr val="FF0000"/>
                </a:solidFill>
              </a:rPr>
              <a:t> 6:9), </a:t>
            </a:r>
            <a:r>
              <a:rPr lang="en-US" i="1" dirty="0">
                <a:solidFill>
                  <a:srgbClr val="FF0000"/>
                </a:solidFill>
              </a:rPr>
              <a:t>“And let us not grow weary while doing good, for in due season we shall reap if we do not lose heart.”</a:t>
            </a:r>
          </a:p>
          <a:p>
            <a:pPr marL="628650" lvl="1" indent="-171450">
              <a:buFont typeface="Arial" panose="020B0604020202020204" pitchFamily="34" charset="0"/>
              <a:buChar char="•"/>
            </a:pPr>
            <a:r>
              <a:rPr lang="en-US" b="0" i="0" dirty="0">
                <a:solidFill>
                  <a:schemeClr val="tx1"/>
                </a:solidFill>
                <a:highlight>
                  <a:srgbClr val="FFFF00"/>
                </a:highlight>
              </a:rPr>
              <a:t>It is interesting in our day and time that emphasizes positive reinforcement that much more is said about discipline in scripture for children</a:t>
            </a:r>
          </a:p>
          <a:p>
            <a:pPr marL="0" lvl="0" indent="0">
              <a:buFontTx/>
              <a:buNone/>
            </a:pPr>
            <a:r>
              <a:rPr lang="en-US" b="1" i="0" dirty="0">
                <a:solidFill>
                  <a:srgbClr val="FF0000"/>
                </a:solidFill>
              </a:rPr>
              <a:t>(Proverbs 29:15), </a:t>
            </a:r>
            <a:r>
              <a:rPr lang="en-US" b="0" i="1" dirty="0">
                <a:solidFill>
                  <a:srgbClr val="FF0000"/>
                </a:solidFill>
              </a:rPr>
              <a:t>“</a:t>
            </a:r>
            <a:r>
              <a:rPr lang="en-US" i="1" dirty="0">
                <a:solidFill>
                  <a:srgbClr val="FF0000"/>
                </a:solidFill>
              </a:rPr>
              <a:t>The rod and rebuke give wisdom, but a child left to himself brings shame to his mother.”</a:t>
            </a:r>
            <a:endParaRPr lang="en-US" b="0" i="1" dirty="0">
              <a:solidFill>
                <a:srgbClr val="FF0000"/>
              </a:solidFill>
            </a:endParaRPr>
          </a:p>
          <a:p>
            <a:pPr marL="0" lvl="0" indent="0">
              <a:buFontTx/>
              <a:buNone/>
            </a:pPr>
            <a:r>
              <a:rPr lang="en-US" b="1" i="0" dirty="0">
                <a:solidFill>
                  <a:srgbClr val="FF0000"/>
                </a:solidFill>
              </a:rPr>
              <a:t>(Ephesians 6:4), </a:t>
            </a:r>
            <a:r>
              <a:rPr lang="en-US" b="0" i="1" dirty="0">
                <a:solidFill>
                  <a:srgbClr val="FF0000"/>
                </a:solidFill>
              </a:rPr>
              <a:t>“</a:t>
            </a:r>
            <a:r>
              <a:rPr lang="en-US" i="1" dirty="0">
                <a:solidFill>
                  <a:srgbClr val="FF0000"/>
                </a:solidFill>
              </a:rPr>
              <a:t>And you, fathers, do not provoke your children to wrath, but bring them up in the training and </a:t>
            </a:r>
            <a:r>
              <a:rPr lang="en-US" i="1" u="sng" dirty="0">
                <a:solidFill>
                  <a:srgbClr val="FF0000"/>
                </a:solidFill>
              </a:rPr>
              <a:t>admonition</a:t>
            </a:r>
            <a:r>
              <a:rPr lang="en-US" i="1" dirty="0">
                <a:solidFill>
                  <a:srgbClr val="FF0000"/>
                </a:solidFill>
              </a:rPr>
              <a:t> of the Lord.”</a:t>
            </a:r>
          </a:p>
          <a:p>
            <a:pPr marL="171450" lvl="0" indent="-171450">
              <a:buFont typeface="Arial" panose="020B0604020202020204" pitchFamily="34" charset="0"/>
              <a:buChar char="•"/>
            </a:pPr>
            <a:r>
              <a:rPr lang="en-US" b="1" i="0" dirty="0">
                <a:solidFill>
                  <a:schemeClr val="tx1"/>
                </a:solidFill>
                <a:highlight>
                  <a:srgbClr val="00FF00"/>
                </a:highlight>
              </a:rPr>
              <a:t>Consider that the positive or negative reinforcement is dependent upon the action of the one being disciplined (not the leader).</a:t>
            </a:r>
          </a:p>
          <a:p>
            <a:pPr marL="0" lvl="0" indent="0">
              <a:buFontTx/>
              <a:buNone/>
            </a:pPr>
            <a:r>
              <a:rPr lang="en-US" b="1" i="0" dirty="0">
                <a:solidFill>
                  <a:srgbClr val="FF0000"/>
                </a:solidFill>
              </a:rPr>
              <a:t>(1 Corinthians 4:21), </a:t>
            </a:r>
            <a:r>
              <a:rPr lang="en-US" b="0" i="1" dirty="0">
                <a:solidFill>
                  <a:srgbClr val="FF0000"/>
                </a:solidFill>
              </a:rPr>
              <a:t>“</a:t>
            </a:r>
            <a:r>
              <a:rPr lang="en-US" i="1" dirty="0">
                <a:solidFill>
                  <a:srgbClr val="FF0000"/>
                </a:solidFill>
              </a:rPr>
              <a:t>What do you want? Shall I come to you with a rod, or in love and a spirit of gentleness?”</a:t>
            </a:r>
          </a:p>
          <a:p>
            <a:pPr marL="628650" lvl="1" indent="-171450">
              <a:buFont typeface="Arial" panose="020B0604020202020204" pitchFamily="34" charset="0"/>
              <a:buChar char="•"/>
            </a:pPr>
            <a:r>
              <a:rPr lang="en-US" b="0" i="0" dirty="0">
                <a:solidFill>
                  <a:schemeClr val="tx1"/>
                </a:solidFill>
              </a:rPr>
              <a:t>Good leaders will motivate, leading to less need for punishment</a:t>
            </a:r>
          </a:p>
          <a:p>
            <a:pPr marL="628650" lvl="1" indent="-171450">
              <a:buFont typeface="Arial" panose="020B0604020202020204" pitchFamily="34" charset="0"/>
              <a:buChar char="•"/>
            </a:pPr>
            <a:r>
              <a:rPr lang="en-US" b="0" i="0" dirty="0">
                <a:solidFill>
                  <a:schemeClr val="tx1"/>
                </a:solidFill>
                <a:highlight>
                  <a:srgbClr val="FFFF00"/>
                </a:highlight>
              </a:rPr>
              <a:t>However, ultimately, punishment for disobedience is deserved!</a:t>
            </a:r>
          </a:p>
          <a:p>
            <a:pPr marL="0" lvl="0" indent="0">
              <a:buFont typeface="Arial" panose="020B0604020202020204" pitchFamily="34" charset="0"/>
              <a:buNone/>
            </a:pPr>
            <a:r>
              <a:rPr lang="en-US" b="1" dirty="0">
                <a:solidFill>
                  <a:srgbClr val="FF0000"/>
                </a:solidFill>
              </a:rPr>
              <a:t>(Romans 13:3-4), </a:t>
            </a:r>
            <a:r>
              <a:rPr lang="en-US" i="1" dirty="0">
                <a:solidFill>
                  <a:srgbClr val="FF0000"/>
                </a:solidFill>
              </a:rPr>
              <a:t>“For rulers are not a terror to good works, but to evil. Do you want to be unafraid of the authority? Do what is good, and you will have praise from the same.</a:t>
            </a:r>
            <a:r>
              <a:rPr lang="en-US" i="1" baseline="30000" dirty="0">
                <a:solidFill>
                  <a:srgbClr val="FF0000"/>
                </a:solidFill>
              </a:rPr>
              <a:t> 4</a:t>
            </a:r>
            <a:r>
              <a:rPr lang="en-US" i="1" dirty="0">
                <a:solidFill>
                  <a:srgbClr val="FF0000"/>
                </a:solidFill>
              </a:rPr>
              <a:t> For he is God's minister to you for good. But if you do evil, be afraid; for he does not bear the sword in vain; for he is God's minister, an avenger to execute wrath on him who practices evil.”</a:t>
            </a:r>
          </a:p>
          <a:p>
            <a:pPr marL="628650" lvl="1" indent="-171450">
              <a:buFont typeface="Arial" panose="020B0604020202020204" pitchFamily="34" charset="0"/>
              <a:buChar char="•"/>
            </a:pPr>
            <a:r>
              <a:rPr lang="en-US" b="1" i="0" dirty="0">
                <a:solidFill>
                  <a:schemeClr val="tx1"/>
                </a:solidFill>
                <a:highlight>
                  <a:srgbClr val="FFFF00"/>
                </a:highlight>
              </a:rPr>
              <a:t>Note: </a:t>
            </a:r>
            <a:r>
              <a:rPr lang="en-US" b="0" i="0" dirty="0">
                <a:solidFill>
                  <a:schemeClr val="tx1"/>
                </a:solidFill>
                <a:highlight>
                  <a:srgbClr val="FFFF00"/>
                </a:highlight>
              </a:rPr>
              <a:t>This passage is one that many of our civil leaders do not understand.  (Refusal to prosecute theft and vandalism)</a:t>
            </a:r>
          </a:p>
          <a:p>
            <a:pPr marL="0" lvl="0" indent="0">
              <a:buFont typeface="Arial" panose="020B0604020202020204" pitchFamily="34" charset="0"/>
              <a:buNone/>
            </a:pPr>
            <a:r>
              <a:rPr lang="en-US" b="1" dirty="0">
                <a:solidFill>
                  <a:srgbClr val="FF0000"/>
                </a:solidFill>
              </a:rPr>
              <a:t>(Ecclesiastes 8:11), </a:t>
            </a:r>
            <a:r>
              <a:rPr lang="en-US" i="1" dirty="0">
                <a:solidFill>
                  <a:srgbClr val="FF0000"/>
                </a:solidFill>
              </a:rPr>
              <a:t>“Because the sentence against an evil work is not executed speedily, therefore the heart of the sons of men is fully set in them to do evil.”</a:t>
            </a:r>
            <a:endParaRPr lang="en-US" b="0" i="1"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Courage and Strength</a:t>
            </a:r>
          </a:p>
          <a:p>
            <a:pPr marL="171450" indent="-171450">
              <a:buFont typeface="Arial" panose="020B0604020202020204" pitchFamily="34" charset="0"/>
              <a:buChar char="•"/>
            </a:pPr>
            <a:r>
              <a:rPr lang="en-US" b="1" dirty="0">
                <a:solidFill>
                  <a:schemeClr val="tx1"/>
                </a:solidFill>
                <a:highlight>
                  <a:srgbClr val="00FF00"/>
                </a:highlight>
              </a:rPr>
              <a:t>Nehemiah needed courage to deal with opposition (both within and without)</a:t>
            </a:r>
          </a:p>
          <a:p>
            <a:pPr marL="628650" lvl="1" indent="-171450">
              <a:buFont typeface="Arial" panose="020B0604020202020204" pitchFamily="34" charset="0"/>
              <a:buChar char="•"/>
            </a:pPr>
            <a:r>
              <a:rPr lang="en-US" b="0" dirty="0">
                <a:solidFill>
                  <a:schemeClr val="tx1"/>
                </a:solidFill>
                <a:highlight>
                  <a:srgbClr val="FFFF00"/>
                </a:highlight>
              </a:rPr>
              <a:t>After threats against Nehemiah were unsuccessful, Nehemiah’s enemies threatened his life, hoping to cause him to sin.</a:t>
            </a:r>
          </a:p>
          <a:p>
            <a:pPr marL="0" lvl="0" indent="0">
              <a:buFont typeface="Arial" panose="020B0604020202020204" pitchFamily="34" charset="0"/>
              <a:buNone/>
            </a:pPr>
            <a:r>
              <a:rPr lang="en-US" b="1" dirty="0">
                <a:solidFill>
                  <a:srgbClr val="FF0000"/>
                </a:solidFill>
              </a:rPr>
              <a:t>(Nehemiah 6:10-14), </a:t>
            </a:r>
            <a:r>
              <a:rPr lang="en-US" i="1" dirty="0">
                <a:solidFill>
                  <a:srgbClr val="FF0000"/>
                </a:solidFill>
              </a:rPr>
              <a:t>“Afterward I came to the house of Shemaiah the son of </a:t>
            </a:r>
            <a:r>
              <a:rPr lang="en-US" i="1" dirty="0" err="1">
                <a:solidFill>
                  <a:srgbClr val="FF0000"/>
                </a:solidFill>
              </a:rPr>
              <a:t>Delaiah</a:t>
            </a:r>
            <a:r>
              <a:rPr lang="en-US" i="1" dirty="0">
                <a:solidFill>
                  <a:srgbClr val="FF0000"/>
                </a:solidFill>
              </a:rPr>
              <a:t>, the son of </a:t>
            </a:r>
            <a:r>
              <a:rPr lang="en-US" i="1" dirty="0" err="1">
                <a:solidFill>
                  <a:srgbClr val="FF0000"/>
                </a:solidFill>
              </a:rPr>
              <a:t>Mehetabel</a:t>
            </a:r>
            <a:r>
              <a:rPr lang="en-US" i="1" dirty="0">
                <a:solidFill>
                  <a:srgbClr val="FF0000"/>
                </a:solidFill>
              </a:rPr>
              <a:t>, who was a secret informer; and he said, “Let us meet together in the house of God, within the temple, and let us close the doors of the temple, for they are coming to kill you; indeed, at night they will come to kill you.” </a:t>
            </a:r>
            <a:r>
              <a:rPr lang="en-US" i="1" baseline="30000" dirty="0">
                <a:solidFill>
                  <a:srgbClr val="FF0000"/>
                </a:solidFill>
              </a:rPr>
              <a:t>11</a:t>
            </a:r>
            <a:r>
              <a:rPr lang="en-US" i="1" dirty="0">
                <a:solidFill>
                  <a:srgbClr val="FF0000"/>
                </a:solidFill>
              </a:rPr>
              <a:t> And I said, “Should such a man as I flee? And who is there such as I who would go into the temple to save his life? I will not go in!”</a:t>
            </a:r>
            <a:r>
              <a:rPr lang="en-US" i="1" baseline="30000" dirty="0">
                <a:solidFill>
                  <a:srgbClr val="FF0000"/>
                </a:solidFill>
              </a:rPr>
              <a:t> 12</a:t>
            </a:r>
            <a:r>
              <a:rPr lang="en-US" i="1" dirty="0">
                <a:solidFill>
                  <a:srgbClr val="FF0000"/>
                </a:solidFill>
              </a:rPr>
              <a:t> Then I perceived that God had not sent him at all, but that he pronounced this prophecy against me because </a:t>
            </a:r>
            <a:r>
              <a:rPr lang="en-US" i="1" dirty="0" err="1">
                <a:solidFill>
                  <a:srgbClr val="FF0000"/>
                </a:solidFill>
              </a:rPr>
              <a:t>Tobiah</a:t>
            </a:r>
            <a:r>
              <a:rPr lang="en-US" i="1" dirty="0">
                <a:solidFill>
                  <a:srgbClr val="FF0000"/>
                </a:solidFill>
              </a:rPr>
              <a:t> and Sanballat had hired him.</a:t>
            </a:r>
            <a:r>
              <a:rPr lang="en-US" i="1" baseline="30000" dirty="0">
                <a:solidFill>
                  <a:srgbClr val="FF0000"/>
                </a:solidFill>
              </a:rPr>
              <a:t> 13</a:t>
            </a:r>
            <a:r>
              <a:rPr lang="en-US" i="1" dirty="0">
                <a:solidFill>
                  <a:srgbClr val="FF0000"/>
                </a:solidFill>
              </a:rPr>
              <a:t> For this reason he was hired, that I should be afraid and act that way and sin, so that they might have cause for an evil report, that they might reproach me. </a:t>
            </a:r>
            <a:r>
              <a:rPr lang="en-US" i="1" baseline="30000" dirty="0">
                <a:solidFill>
                  <a:srgbClr val="FF0000"/>
                </a:solidFill>
              </a:rPr>
              <a:t>14</a:t>
            </a:r>
            <a:r>
              <a:rPr lang="en-US" i="1" dirty="0">
                <a:solidFill>
                  <a:srgbClr val="FF0000"/>
                </a:solidFill>
              </a:rPr>
              <a:t> My God, remember </a:t>
            </a:r>
            <a:r>
              <a:rPr lang="en-US" i="1" dirty="0" err="1">
                <a:solidFill>
                  <a:srgbClr val="FF0000"/>
                </a:solidFill>
              </a:rPr>
              <a:t>Tobiah</a:t>
            </a:r>
            <a:r>
              <a:rPr lang="en-US" i="1" dirty="0">
                <a:solidFill>
                  <a:srgbClr val="FF0000"/>
                </a:solidFill>
              </a:rPr>
              <a:t> and Sanballat, according to these their works, and the prophetess </a:t>
            </a:r>
            <a:r>
              <a:rPr lang="en-US" i="1" dirty="0" err="1">
                <a:solidFill>
                  <a:srgbClr val="FF0000"/>
                </a:solidFill>
              </a:rPr>
              <a:t>Noadiah</a:t>
            </a:r>
            <a:r>
              <a:rPr lang="en-US" i="1" dirty="0">
                <a:solidFill>
                  <a:srgbClr val="FF0000"/>
                </a:solidFill>
              </a:rPr>
              <a:t> and the rest of the prophets who would have made me afraid.”</a:t>
            </a:r>
          </a:p>
          <a:p>
            <a:pPr marL="628650" lvl="1" indent="-171450">
              <a:buFont typeface="Arial" panose="020B0604020202020204" pitchFamily="34" charset="0"/>
              <a:buChar char="•"/>
            </a:pPr>
            <a:r>
              <a:rPr lang="en-US" b="0" i="0" dirty="0">
                <a:solidFill>
                  <a:schemeClr val="tx1"/>
                </a:solidFill>
                <a:highlight>
                  <a:srgbClr val="FFFF00"/>
                </a:highlight>
              </a:rPr>
              <a:t>Even some of his own people opposed him</a:t>
            </a:r>
            <a:r>
              <a:rPr lang="en-US" b="0" i="0" dirty="0">
                <a:solidFill>
                  <a:schemeClr val="tx1"/>
                </a:solidFill>
              </a:rPr>
              <a:t>.  </a:t>
            </a:r>
            <a:r>
              <a:rPr lang="en-US" b="0" i="0" dirty="0">
                <a:solidFill>
                  <a:schemeClr val="tx1"/>
                </a:solidFill>
                <a:highlight>
                  <a:srgbClr val="00FFFF"/>
                </a:highlight>
              </a:rPr>
              <a:t>(An evil priest had prepared a large room for a Gentile in the courts of God’s house; The Levites had been neglected by the rulers in his absence; some of the people were working and buying and selling on the Sabbath; Jews were intermarrying with the women of Ashdod, Moab and Ammon).</a:t>
            </a:r>
            <a:r>
              <a:rPr lang="en-US" b="0" i="0" dirty="0">
                <a:solidFill>
                  <a:schemeClr val="tx1"/>
                </a:solidFill>
              </a:rPr>
              <a:t>  </a:t>
            </a:r>
            <a:r>
              <a:rPr lang="en-US" b="0" i="0" dirty="0">
                <a:solidFill>
                  <a:schemeClr val="tx1"/>
                </a:solidFill>
                <a:highlight>
                  <a:srgbClr val="FFFF00"/>
                </a:highlight>
              </a:rPr>
              <a:t>Nehemiah took a stand against all of this.</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Nehemiah 13:30-31), </a:t>
            </a:r>
            <a:r>
              <a:rPr lang="en-US" i="1" dirty="0">
                <a:solidFill>
                  <a:srgbClr val="FF0000"/>
                </a:solidFill>
              </a:rPr>
              <a:t>“Thus I cleansed them of everything pagan. I also assigned duties to the priests and the Levites, each to his service,</a:t>
            </a:r>
            <a:r>
              <a:rPr lang="en-US" i="1" baseline="30000" dirty="0">
                <a:solidFill>
                  <a:srgbClr val="FF0000"/>
                </a:solidFill>
              </a:rPr>
              <a:t> 31</a:t>
            </a:r>
            <a:r>
              <a:rPr lang="en-US" i="1" dirty="0">
                <a:solidFill>
                  <a:srgbClr val="FF0000"/>
                </a:solidFill>
              </a:rPr>
              <a:t> and to bringing the wood offering and the </a:t>
            </a:r>
            <a:r>
              <a:rPr lang="en-US" i="1" dirty="0" err="1">
                <a:solidFill>
                  <a:srgbClr val="FF0000"/>
                </a:solidFill>
              </a:rPr>
              <a:t>firstfruits</a:t>
            </a:r>
            <a:r>
              <a:rPr lang="en-US" i="1" dirty="0">
                <a:solidFill>
                  <a:srgbClr val="FF0000"/>
                </a:solidFill>
              </a:rPr>
              <a:t> at appointed times. Remember me, O my God, for good!</a:t>
            </a:r>
            <a:r>
              <a:rPr lang="en-US" b="0" i="1" dirty="0">
                <a:solidFill>
                  <a:srgbClr val="FF0000"/>
                </a:solidFill>
              </a:rPr>
              <a:t>”</a:t>
            </a:r>
          </a:p>
          <a:p>
            <a:pPr marL="171450" indent="-171450">
              <a:buFont typeface="Arial" panose="020B0604020202020204" pitchFamily="34" charset="0"/>
              <a:buChar char="•"/>
            </a:pPr>
            <a:r>
              <a:rPr lang="en-US" b="1" i="0" dirty="0">
                <a:solidFill>
                  <a:schemeClr val="tx1"/>
                </a:solidFill>
                <a:highlight>
                  <a:srgbClr val="00FF00"/>
                </a:highlight>
              </a:rPr>
              <a:t>Leaders in the church need the courage and strength to discipline the unruly</a:t>
            </a:r>
          </a:p>
          <a:p>
            <a:pPr marL="628650" lvl="1" indent="-171450">
              <a:buFont typeface="Arial" panose="020B0604020202020204" pitchFamily="34" charset="0"/>
              <a:buChar char="•"/>
            </a:pPr>
            <a:r>
              <a:rPr lang="en-US" b="0" i="0" dirty="0">
                <a:solidFill>
                  <a:schemeClr val="tx1"/>
                </a:solidFill>
                <a:highlight>
                  <a:srgbClr val="FFFF00"/>
                </a:highlight>
              </a:rPr>
              <a:t>(This is an extremely difficult thing to do.  Especially when some will object to it).</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Titus 3:10-11), </a:t>
            </a:r>
            <a:r>
              <a:rPr lang="en-US" i="1" dirty="0">
                <a:solidFill>
                  <a:srgbClr val="FF0000"/>
                </a:solidFill>
              </a:rPr>
              <a:t>“Reject a divisive man after the first and second admonition,</a:t>
            </a:r>
            <a:r>
              <a:rPr lang="en-US" i="1" baseline="30000" dirty="0">
                <a:solidFill>
                  <a:srgbClr val="FF0000"/>
                </a:solidFill>
              </a:rPr>
              <a:t> 11</a:t>
            </a:r>
            <a:r>
              <a:rPr lang="en-US" i="1" dirty="0">
                <a:solidFill>
                  <a:srgbClr val="FF0000"/>
                </a:solidFill>
              </a:rPr>
              <a:t> knowing that such a person is warped and sinning, being self-condemned.”</a:t>
            </a:r>
          </a:p>
          <a:p>
            <a:pPr marL="1085850" lvl="2" indent="-171450">
              <a:buFont typeface="Arial" panose="020B0604020202020204" pitchFamily="34" charset="0"/>
              <a:buChar char="•"/>
            </a:pPr>
            <a:r>
              <a:rPr lang="en-US" b="0" i="0" dirty="0">
                <a:solidFill>
                  <a:schemeClr val="tx1"/>
                </a:solidFill>
              </a:rPr>
              <a:t>Two of the most divisive times in the history of our congregation came when it became necessary to discipline sinning members.  In those times, brethren divided and some left because they were unwilling to do what God required.</a:t>
            </a:r>
          </a:p>
          <a:p>
            <a:pPr marL="0" lvl="0" indent="0">
              <a:buFont typeface="Arial" panose="020B0604020202020204" pitchFamily="34" charset="0"/>
              <a:buNone/>
            </a:pPr>
            <a:r>
              <a:rPr lang="en-US" b="1" dirty="0">
                <a:solidFill>
                  <a:srgbClr val="FF0000"/>
                </a:solidFill>
              </a:rPr>
              <a:t>(1 Corinthians 5:6-7), </a:t>
            </a:r>
            <a:r>
              <a:rPr lang="en-US" i="1" dirty="0">
                <a:solidFill>
                  <a:srgbClr val="FF0000"/>
                </a:solidFill>
              </a:rPr>
              <a:t>“Do you not know that a little leaven leavens the whole lump?</a:t>
            </a:r>
            <a:r>
              <a:rPr lang="en-US" i="1" baseline="30000" dirty="0">
                <a:solidFill>
                  <a:srgbClr val="FF0000"/>
                </a:solidFill>
              </a:rPr>
              <a:t> 7</a:t>
            </a:r>
            <a:r>
              <a:rPr lang="en-US" i="1" dirty="0">
                <a:solidFill>
                  <a:srgbClr val="FF0000"/>
                </a:solidFill>
              </a:rPr>
              <a:t> Therefore purge out the old leaven, that you may be a new lump, since you truly are unleavened.”</a:t>
            </a:r>
            <a:endParaRPr lang="en-US" b="0" i="1" dirty="0">
              <a:solidFill>
                <a:srgbClr val="FF0000"/>
              </a:solidFill>
            </a:endParaRPr>
          </a:p>
          <a:p>
            <a:pPr marL="171450" lvl="0" indent="-171450">
              <a:buFont typeface="Arial" panose="020B0604020202020204" pitchFamily="34" charset="0"/>
              <a:buChar char="•"/>
            </a:pPr>
            <a:r>
              <a:rPr lang="en-US" b="1" i="0" dirty="0">
                <a:solidFill>
                  <a:schemeClr val="tx1"/>
                </a:solidFill>
                <a:highlight>
                  <a:srgbClr val="00FF00"/>
                </a:highlight>
              </a:rPr>
              <a:t>The Source of Courage and Strength</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Joshua 1:6-9), </a:t>
            </a:r>
            <a:r>
              <a:rPr lang="en-US" b="1" dirty="0"/>
              <a:t>[Lord’s admonition to Joshua as new leader following Moses’ death], </a:t>
            </a:r>
            <a:r>
              <a:rPr lang="en-US" i="1" dirty="0">
                <a:solidFill>
                  <a:srgbClr val="FF0000"/>
                </a:solidFill>
              </a:rPr>
              <a:t>“Be strong and of good courage, for to this people you shall divide as an inheritance the land which I swore to their fathers to give them.</a:t>
            </a:r>
            <a:r>
              <a:rPr lang="en-US" i="1" baseline="30000" dirty="0">
                <a:solidFill>
                  <a:srgbClr val="FF0000"/>
                </a:solidFill>
              </a:rPr>
              <a:t> 7</a:t>
            </a:r>
            <a:r>
              <a:rPr lang="en-US" i="1" dirty="0">
                <a:solidFill>
                  <a:srgbClr val="FF0000"/>
                </a:solidFill>
              </a:rPr>
              <a:t> Only be strong and very courageous, that you may observe to do according to all the law which Moses My servant commanded you; do not turn from it to the right hand or to the left, that you may prosper wherever you go.</a:t>
            </a:r>
            <a:r>
              <a:rPr lang="en-US" i="1" baseline="30000" dirty="0">
                <a:solidFill>
                  <a:srgbClr val="FF0000"/>
                </a:solidFill>
              </a:rPr>
              <a:t> 8</a:t>
            </a:r>
            <a:r>
              <a:rPr lang="en-US" i="1" dirty="0">
                <a:solidFill>
                  <a:srgbClr val="FF0000"/>
                </a:solidFill>
              </a:rPr>
              <a:t> This Book of the Law shall not depart from your mouth, but you shall meditate in it day and night, that you may observe to do according to all that is written in it. For then you will make your way prosperous, and then you will have good success.</a:t>
            </a:r>
            <a:r>
              <a:rPr lang="en-US" i="1" baseline="30000" dirty="0">
                <a:solidFill>
                  <a:srgbClr val="FF0000"/>
                </a:solidFill>
              </a:rPr>
              <a:t> 9</a:t>
            </a:r>
            <a:r>
              <a:rPr lang="en-US" i="1" dirty="0">
                <a:solidFill>
                  <a:srgbClr val="FF0000"/>
                </a:solidFill>
              </a:rPr>
              <a:t> Have I not commanded you? Be strong and of good courage; do not be afraid, nor be dismayed, for the Lord your God is with you wherever you go.”</a:t>
            </a:r>
          </a:p>
          <a:p>
            <a:pPr marL="628650" lvl="1" indent="-171450">
              <a:buFont typeface="Arial" panose="020B0604020202020204" pitchFamily="34" charset="0"/>
              <a:buChar char="•"/>
            </a:pPr>
            <a:r>
              <a:rPr lang="en-US" b="0" i="0" dirty="0">
                <a:solidFill>
                  <a:schemeClr val="tx1"/>
                </a:solidFill>
                <a:highlight>
                  <a:srgbClr val="FFFF00"/>
                </a:highlight>
              </a:rPr>
              <a:t>Meditation on God’s word (8)</a:t>
            </a:r>
          </a:p>
          <a:p>
            <a:pPr marL="628650" lvl="1" indent="-171450">
              <a:buFont typeface="Arial" panose="020B0604020202020204" pitchFamily="34" charset="0"/>
              <a:buChar char="•"/>
            </a:pPr>
            <a:r>
              <a:rPr lang="en-US" b="0" i="0" dirty="0">
                <a:solidFill>
                  <a:schemeClr val="tx1"/>
                </a:solidFill>
                <a:highlight>
                  <a:srgbClr val="FFFF00"/>
                </a:highlight>
              </a:rPr>
              <a:t>Obedience to God’s word, without deviation (7)</a:t>
            </a:r>
          </a:p>
          <a:p>
            <a:pPr marL="628650" lvl="1" indent="-171450">
              <a:buFont typeface="Arial" panose="020B0604020202020204" pitchFamily="34" charset="0"/>
              <a:buChar char="•"/>
            </a:pPr>
            <a:r>
              <a:rPr lang="en-US" b="0" i="0" dirty="0">
                <a:solidFill>
                  <a:schemeClr val="tx1"/>
                </a:solidFill>
                <a:highlight>
                  <a:srgbClr val="FFFF00"/>
                </a:highlight>
              </a:rPr>
              <a:t>Trust God to be with you, and to give you success (8,9)</a:t>
            </a:r>
          </a:p>
          <a:p>
            <a:pPr marL="628650" lvl="1" indent="-171450">
              <a:buFont typeface="Arial" panose="020B0604020202020204" pitchFamily="34" charset="0"/>
              <a:buChar char="•"/>
            </a:pPr>
            <a:endParaRPr lang="en-US" b="0" i="1"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02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Justice and Fairness</a:t>
            </a:r>
          </a:p>
          <a:p>
            <a:pPr marL="171450" indent="-171450">
              <a:buFont typeface="Arial" panose="020B0604020202020204" pitchFamily="34" charset="0"/>
              <a:buChar char="•"/>
            </a:pPr>
            <a:r>
              <a:rPr lang="en-US" b="1" dirty="0">
                <a:solidFill>
                  <a:schemeClr val="tx1"/>
                </a:solidFill>
                <a:highlight>
                  <a:srgbClr val="00FF00"/>
                </a:highlight>
              </a:rPr>
              <a:t>Nehemiah </a:t>
            </a:r>
            <a:r>
              <a:rPr lang="en-US" b="1" i="0" dirty="0">
                <a:highlight>
                  <a:srgbClr val="00FF00"/>
                </a:highlight>
              </a:rPr>
              <a:t>did not allow corruption, taking care of the poor and neglected among the Jews</a:t>
            </a:r>
          </a:p>
          <a:p>
            <a:pPr marL="0" indent="0">
              <a:buFont typeface="Arial" panose="020B0604020202020204" pitchFamily="34" charset="0"/>
              <a:buNone/>
            </a:pPr>
            <a:r>
              <a:rPr lang="en-US" b="1" i="0" dirty="0">
                <a:solidFill>
                  <a:srgbClr val="FF0000"/>
                </a:solidFill>
              </a:rPr>
              <a:t>(</a:t>
            </a:r>
            <a:r>
              <a:rPr lang="en-US" b="1" dirty="0">
                <a:solidFill>
                  <a:srgbClr val="FF0000"/>
                </a:solidFill>
              </a:rPr>
              <a:t>Nehemiah 5:7-8), </a:t>
            </a:r>
            <a:r>
              <a:rPr lang="en-US" i="1" dirty="0">
                <a:solidFill>
                  <a:srgbClr val="FF0000"/>
                </a:solidFill>
              </a:rPr>
              <a:t>“After serious thought, I rebuked the nobles and rulers, and said to them, “Each of you is exacting usury from his brother.” So I called a great assembly against them.</a:t>
            </a:r>
            <a:r>
              <a:rPr lang="en-US" i="1" baseline="30000" dirty="0">
                <a:solidFill>
                  <a:srgbClr val="FF0000"/>
                </a:solidFill>
              </a:rPr>
              <a:t> 8</a:t>
            </a:r>
            <a:r>
              <a:rPr lang="en-US" i="1" dirty="0">
                <a:solidFill>
                  <a:srgbClr val="FF0000"/>
                </a:solidFill>
              </a:rPr>
              <a:t> And I said to them, “According to our ability we have redeemed our Jewish brethren who were sold to the nations. Now indeed, will you even sell your brethren? Or should they be sold to us?” Then they were silenced and found nothing to say.”</a:t>
            </a:r>
          </a:p>
          <a:p>
            <a:pPr marL="0" indent="0">
              <a:buFont typeface="Arial" panose="020B0604020202020204" pitchFamily="34" charset="0"/>
              <a:buNone/>
            </a:pPr>
            <a:r>
              <a:rPr lang="en-US" b="1" i="0" dirty="0">
                <a:solidFill>
                  <a:srgbClr val="FF0000"/>
                </a:solidFill>
              </a:rPr>
              <a:t>(</a:t>
            </a:r>
            <a:r>
              <a:rPr lang="en-US" b="1" dirty="0">
                <a:solidFill>
                  <a:srgbClr val="FF0000"/>
                </a:solidFill>
              </a:rPr>
              <a:t>Nehemiah 5:11-12), </a:t>
            </a:r>
            <a:r>
              <a:rPr lang="en-US" i="1" dirty="0">
                <a:solidFill>
                  <a:srgbClr val="FF0000"/>
                </a:solidFill>
              </a:rPr>
              <a:t>“Restore now to them, even this day, their lands, their vineyards, their olive groves, and their houses, also a hundredth of the money and the grain, the new wine and the oil, that you have charged them.”</a:t>
            </a:r>
            <a:br>
              <a:rPr lang="en-US" i="1" dirty="0">
                <a:solidFill>
                  <a:srgbClr val="FF0000"/>
                </a:solidFill>
              </a:rPr>
            </a:br>
            <a:r>
              <a:rPr lang="en-US" i="1" baseline="30000" dirty="0">
                <a:solidFill>
                  <a:srgbClr val="FF0000"/>
                </a:solidFill>
              </a:rPr>
              <a:t>12</a:t>
            </a:r>
            <a:r>
              <a:rPr lang="en-US" i="1" dirty="0">
                <a:solidFill>
                  <a:srgbClr val="FF0000"/>
                </a:solidFill>
              </a:rPr>
              <a:t> So they said, “We will restore it, and will require nothing from them; we will do as you say.” Then I called the priests, and required an oath from them that they would do according to this promise.”</a:t>
            </a:r>
          </a:p>
          <a:p>
            <a:pPr marL="628650" lvl="1" indent="-171450">
              <a:buFont typeface="Arial" panose="020B0604020202020204" pitchFamily="34" charset="0"/>
              <a:buChar char="•"/>
            </a:pPr>
            <a:r>
              <a:rPr lang="en-US" b="1" i="0" dirty="0">
                <a:highlight>
                  <a:srgbClr val="FFFF00"/>
                </a:highlight>
              </a:rPr>
              <a:t>Note:  </a:t>
            </a:r>
            <a:r>
              <a:rPr lang="en-US" b="0" i="0" dirty="0">
                <a:highlight>
                  <a:srgbClr val="FFFF00"/>
                </a:highlight>
              </a:rPr>
              <a:t>One of the most abhorrent things in God’s eyes is when leaders oppress the poor of society</a:t>
            </a:r>
          </a:p>
          <a:p>
            <a:pPr marL="628650" lvl="1" indent="-171450">
              <a:buFont typeface="Arial" panose="020B0604020202020204" pitchFamily="34" charset="0"/>
              <a:buChar char="•"/>
            </a:pPr>
            <a:r>
              <a:rPr lang="en-US" b="0" i="0" dirty="0"/>
              <a:t>Remember, leaders must have an attitude of service, not entitlement</a:t>
            </a:r>
          </a:p>
          <a:p>
            <a:pPr marL="171450" indent="-171450">
              <a:buFont typeface="Arial" panose="020B0604020202020204" pitchFamily="34" charset="0"/>
              <a:buChar char="•"/>
            </a:pPr>
            <a:r>
              <a:rPr lang="en-US" b="1" i="0" dirty="0">
                <a:highlight>
                  <a:srgbClr val="00FF00"/>
                </a:highlight>
              </a:rPr>
              <a:t>How Can Leaders Fail to be Just and Fair?</a:t>
            </a:r>
          </a:p>
          <a:p>
            <a:pPr marL="0" indent="0">
              <a:buFont typeface="Arial" panose="020B0604020202020204" pitchFamily="34" charset="0"/>
              <a:buNone/>
            </a:pPr>
            <a:r>
              <a:rPr lang="en-US" b="1" dirty="0">
                <a:solidFill>
                  <a:srgbClr val="FF0000"/>
                </a:solidFill>
              </a:rPr>
              <a:t>(1 Samuel 12:3-5) </a:t>
            </a:r>
            <a:r>
              <a:rPr lang="en-US" b="1" dirty="0"/>
              <a:t>[Samuel was a just leader.  At the end of his rule over Israel, he challenged the people to testify of anything he had done that was unjust], </a:t>
            </a:r>
            <a:r>
              <a:rPr lang="en-US" i="1" dirty="0">
                <a:solidFill>
                  <a:srgbClr val="FF0000"/>
                </a:solidFill>
              </a:rPr>
              <a:t>“Here I am. Witness against me before the Lord and before His anointed: Whose ox have I taken, or whose donkey have I taken, or whom have I cheated? Whom have I oppressed, or from whose hand have I received any bribe with which to blind my eyes? I will restore it to you.” </a:t>
            </a:r>
            <a:r>
              <a:rPr lang="en-US" i="1" baseline="30000" dirty="0">
                <a:solidFill>
                  <a:srgbClr val="FF0000"/>
                </a:solidFill>
              </a:rPr>
              <a:t>4</a:t>
            </a:r>
            <a:r>
              <a:rPr lang="en-US" i="1" dirty="0">
                <a:solidFill>
                  <a:srgbClr val="FF0000"/>
                </a:solidFill>
              </a:rPr>
              <a:t> And they said, “You have not cheated us or oppressed us, nor have you taken anything from any man's hand.” </a:t>
            </a:r>
            <a:r>
              <a:rPr lang="en-US" i="1" baseline="30000" dirty="0">
                <a:solidFill>
                  <a:srgbClr val="FF0000"/>
                </a:solidFill>
              </a:rPr>
              <a:t>5</a:t>
            </a:r>
            <a:r>
              <a:rPr lang="en-US" i="1" dirty="0">
                <a:solidFill>
                  <a:srgbClr val="FF0000"/>
                </a:solidFill>
              </a:rPr>
              <a:t> Then he said to them, “The Lord is witness against you, and His anointed is witness this day, that you have not found anything in my hand.” And they answered, “He is witness.”</a:t>
            </a:r>
          </a:p>
          <a:p>
            <a:pPr marL="628650" lvl="1" indent="-171450">
              <a:buFont typeface="Arial" panose="020B0604020202020204" pitchFamily="34" charset="0"/>
              <a:buChar char="•"/>
            </a:pPr>
            <a:r>
              <a:rPr lang="en-US" b="0" i="0" dirty="0">
                <a:highlight>
                  <a:srgbClr val="FFFF00"/>
                </a:highlight>
              </a:rPr>
              <a:t>He did not use his authority for personal advantage at the expense of his followers</a:t>
            </a:r>
          </a:p>
          <a:p>
            <a:pPr marL="628650" lvl="1" indent="-171450">
              <a:buFont typeface="Arial" panose="020B0604020202020204" pitchFamily="34" charset="0"/>
              <a:buChar char="•"/>
            </a:pPr>
            <a:r>
              <a:rPr lang="en-US" b="0" i="0" dirty="0"/>
              <a:t>He did not show partiality to some, at the expense of others</a:t>
            </a:r>
          </a:p>
          <a:p>
            <a:pPr marL="628650" lvl="1" indent="-171450">
              <a:buFont typeface="Arial" panose="020B0604020202020204" pitchFamily="34" charset="0"/>
              <a:buChar char="•"/>
            </a:pPr>
            <a:r>
              <a:rPr lang="en-US" b="0" i="0" dirty="0">
                <a:highlight>
                  <a:srgbClr val="FFFF00"/>
                </a:highlight>
              </a:rPr>
              <a:t>He did not take bribes to change the rules, or to give special treatment to a few</a:t>
            </a:r>
          </a:p>
          <a:p>
            <a:pPr marL="171450" indent="-171450">
              <a:buFont typeface="Arial" panose="020B0604020202020204" pitchFamily="34" charset="0"/>
              <a:buChar char="•"/>
            </a:pPr>
            <a:r>
              <a:rPr lang="en-US" b="1" i="0" dirty="0">
                <a:highlight>
                  <a:srgbClr val="00FF00"/>
                </a:highlight>
              </a:rPr>
              <a:t>Leaders today need to have the same sense of Justice and Fairness</a:t>
            </a:r>
          </a:p>
          <a:p>
            <a:pPr marL="628650" lvl="1" indent="-171450">
              <a:buFont typeface="Arial" panose="020B0604020202020204" pitchFamily="34" charset="0"/>
              <a:buChar char="•"/>
            </a:pPr>
            <a:r>
              <a:rPr lang="en-US" b="0" i="0" dirty="0">
                <a:highlight>
                  <a:srgbClr val="FFFF00"/>
                </a:highlight>
              </a:rPr>
              <a:t>Parents make a mistake if they value and treat their children differently</a:t>
            </a:r>
          </a:p>
          <a:p>
            <a:pPr marL="1085850" lvl="2" indent="-171450">
              <a:buFont typeface="Arial" panose="020B0604020202020204" pitchFamily="34" charset="0"/>
              <a:buChar char="•"/>
            </a:pPr>
            <a:r>
              <a:rPr lang="en-US" b="0" i="0" dirty="0"/>
              <a:t>Example, Isaac and Rachel</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Genesis 25:27-28), </a:t>
            </a:r>
            <a:r>
              <a:rPr lang="en-US" i="1" dirty="0">
                <a:solidFill>
                  <a:srgbClr val="FF0000"/>
                </a:solidFill>
              </a:rPr>
              <a:t>“So the boys grew. And Esau was a skillful hunter, a man of the field; but Jacob was a mild man, dwelling in tents.</a:t>
            </a:r>
            <a:r>
              <a:rPr lang="en-US" i="1" baseline="30000" dirty="0">
                <a:solidFill>
                  <a:srgbClr val="FF0000"/>
                </a:solidFill>
              </a:rPr>
              <a:t> 28</a:t>
            </a:r>
            <a:r>
              <a:rPr lang="en-US" i="1" dirty="0">
                <a:solidFill>
                  <a:srgbClr val="FF0000"/>
                </a:solidFill>
              </a:rPr>
              <a:t> And Isaac loved Esau because he ate of his game, but Rebekah loved Jacob.”</a:t>
            </a:r>
          </a:p>
          <a:p>
            <a:pPr marL="1085850" lvl="2" indent="-171450">
              <a:buFont typeface="Arial" panose="020B0604020202020204" pitchFamily="34" charset="0"/>
              <a:buChar char="•"/>
            </a:pPr>
            <a:r>
              <a:rPr lang="en-US" b="0" i="0" dirty="0"/>
              <a:t>One way to provoke a child (cf. Eph. 6:4) is to treat them in an unfair manner.</a:t>
            </a:r>
          </a:p>
          <a:p>
            <a:pPr marL="628650" lvl="1" indent="-171450">
              <a:buFont typeface="Arial" panose="020B0604020202020204" pitchFamily="34" charset="0"/>
              <a:buChar char="•"/>
            </a:pPr>
            <a:r>
              <a:rPr lang="en-US" b="0" i="0" dirty="0">
                <a:highlight>
                  <a:srgbClr val="FFFF00"/>
                </a:highlight>
              </a:rPr>
              <a:t>Leaders must be careful not to show favoritism in the church as well</a:t>
            </a:r>
          </a:p>
          <a:p>
            <a:pPr marL="0" lvl="0" indent="0">
              <a:buFont typeface="Arial" panose="020B0604020202020204" pitchFamily="34" charset="0"/>
              <a:buNone/>
            </a:pPr>
            <a:r>
              <a:rPr lang="en-US" b="1" i="0" dirty="0">
                <a:solidFill>
                  <a:srgbClr val="FF0000"/>
                </a:solidFill>
              </a:rPr>
              <a:t>(James 2:1-4), </a:t>
            </a:r>
            <a:r>
              <a:rPr lang="en-US" b="0" i="1" dirty="0">
                <a:solidFill>
                  <a:srgbClr val="FF0000"/>
                </a:solidFill>
              </a:rPr>
              <a:t>“</a:t>
            </a:r>
            <a:r>
              <a:rPr lang="en-US" i="1" dirty="0">
                <a:solidFill>
                  <a:srgbClr val="FF0000"/>
                </a:solidFill>
              </a:rPr>
              <a:t>My brethren, do not hold the faith of our Lord Jesus Christ, the Lord of glory, with partiality.</a:t>
            </a:r>
            <a:r>
              <a:rPr lang="en-US" i="1" baseline="30000" dirty="0">
                <a:solidFill>
                  <a:srgbClr val="FF0000"/>
                </a:solidFill>
              </a:rPr>
              <a:t> 2</a:t>
            </a:r>
            <a:r>
              <a:rPr lang="en-US" i="1" dirty="0">
                <a:solidFill>
                  <a:srgbClr val="FF0000"/>
                </a:solidFill>
              </a:rPr>
              <a:t> For if there should come into your assembly a man with gold rings, in fine apparel, and there should also come in a poor man in filthy clothes,</a:t>
            </a:r>
            <a:r>
              <a:rPr lang="en-US" i="1" baseline="30000" dirty="0">
                <a:solidFill>
                  <a:srgbClr val="FF0000"/>
                </a:solidFill>
              </a:rPr>
              <a:t> 3</a:t>
            </a:r>
            <a:r>
              <a:rPr lang="en-US" i="1" dirty="0">
                <a:solidFill>
                  <a:srgbClr val="FF0000"/>
                </a:solidFill>
              </a:rPr>
              <a:t> and you pay attention to the one wearing the fine clothes and say to him, “You sit here in a good place,” and say to the poor man, “You stand there,” or, “Sit here at my footstool,”</a:t>
            </a:r>
            <a:r>
              <a:rPr lang="en-US" i="1" baseline="30000" dirty="0">
                <a:solidFill>
                  <a:srgbClr val="FF0000"/>
                </a:solidFill>
              </a:rPr>
              <a:t> 4</a:t>
            </a:r>
            <a:r>
              <a:rPr lang="en-US" i="1" dirty="0">
                <a:solidFill>
                  <a:srgbClr val="FF0000"/>
                </a:solidFill>
              </a:rPr>
              <a:t> have you not shown partiality among yourselves, and become judges with evil thoughts?</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James 2:8-9), </a:t>
            </a:r>
            <a:r>
              <a:rPr lang="en-US" i="1" dirty="0">
                <a:solidFill>
                  <a:srgbClr val="FF0000"/>
                </a:solidFill>
              </a:rPr>
              <a:t>“If you really fulfill the royal law according to the Scripture, ‘You shall love your neighbor as yourself,” you do well;</a:t>
            </a:r>
            <a:r>
              <a:rPr lang="en-US" i="1" baseline="30000" dirty="0">
                <a:solidFill>
                  <a:srgbClr val="FF0000"/>
                </a:solidFill>
              </a:rPr>
              <a:t> 9</a:t>
            </a:r>
            <a:r>
              <a:rPr lang="en-US" i="1" dirty="0">
                <a:solidFill>
                  <a:srgbClr val="FF0000"/>
                </a:solidFill>
              </a:rPr>
              <a:t> but if you show partiality, you commit sin, and are convicted by the law as transgressors.’”</a:t>
            </a:r>
            <a:endParaRPr lang="en-US" b="0"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36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Humility (We finish with perhaps the most important personal attribute)</a:t>
            </a:r>
          </a:p>
          <a:p>
            <a:pPr marL="171450" indent="-171450">
              <a:buFont typeface="Arial" panose="020B0604020202020204" pitchFamily="34" charset="0"/>
              <a:buChar char="•"/>
            </a:pPr>
            <a:r>
              <a:rPr lang="en-US" b="1" dirty="0">
                <a:solidFill>
                  <a:schemeClr val="tx1"/>
                </a:solidFill>
                <a:highlight>
                  <a:srgbClr val="00FF00"/>
                </a:highlight>
              </a:rPr>
              <a:t>Nehemiah showed his humility in his confession of sin to God</a:t>
            </a:r>
          </a:p>
          <a:p>
            <a:pPr marL="628650" lvl="1" indent="-171450">
              <a:buFont typeface="Arial" panose="020B0604020202020204" pitchFamily="34" charset="0"/>
              <a:buChar char="•"/>
            </a:pPr>
            <a:r>
              <a:rPr lang="en-US" b="0" dirty="0">
                <a:solidFill>
                  <a:schemeClr val="tx1"/>
                </a:solidFill>
                <a:highlight>
                  <a:srgbClr val="FFFF00"/>
                </a:highlight>
              </a:rPr>
              <a:t>He acknowledged the rightness of God’s judgment against Israel, and requested mercy and forgiveness</a:t>
            </a:r>
          </a:p>
          <a:p>
            <a:pPr marL="0" indent="0">
              <a:buFont typeface="Arial" panose="020B0604020202020204" pitchFamily="34" charset="0"/>
              <a:buNone/>
            </a:pPr>
            <a:r>
              <a:rPr lang="en-US" b="1" i="0" dirty="0">
                <a:solidFill>
                  <a:srgbClr val="FF0000"/>
                </a:solidFill>
              </a:rPr>
              <a:t>(</a:t>
            </a:r>
            <a:r>
              <a:rPr lang="en-US" b="1" dirty="0">
                <a:solidFill>
                  <a:srgbClr val="FF0000"/>
                </a:solidFill>
              </a:rPr>
              <a:t>Nehemiah 1:6-7), </a:t>
            </a:r>
            <a:r>
              <a:rPr lang="en-US" i="1" dirty="0">
                <a:solidFill>
                  <a:srgbClr val="FF0000"/>
                </a:solidFill>
              </a:rPr>
              <a:t>“please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a:t>
            </a:r>
            <a:r>
              <a:rPr lang="en-US" i="1" baseline="30000" dirty="0">
                <a:solidFill>
                  <a:srgbClr val="FF0000"/>
                </a:solidFill>
              </a:rPr>
              <a:t> 7</a:t>
            </a:r>
            <a:r>
              <a:rPr lang="en-US" i="1" dirty="0">
                <a:solidFill>
                  <a:srgbClr val="FF0000"/>
                </a:solidFill>
              </a:rPr>
              <a:t> We have acted very corruptly against You, and have not kept the commandments, the statutes, nor the ordinances which You commanded Your servant Moses.”</a:t>
            </a:r>
            <a:endParaRPr lang="en-US" b="1" i="1" dirty="0">
              <a:solidFill>
                <a:srgbClr val="FF0000"/>
              </a:solidFill>
            </a:endParaRPr>
          </a:p>
          <a:p>
            <a:pPr marL="171450" lvl="0" indent="-171450">
              <a:buFont typeface="Arial" panose="020B0604020202020204" pitchFamily="34" charset="0"/>
              <a:buChar char="•"/>
            </a:pPr>
            <a:r>
              <a:rPr lang="en-US" b="1" i="0" u="none" dirty="0">
                <a:solidFill>
                  <a:srgbClr val="FF0000"/>
                </a:solidFill>
                <a:highlight>
                  <a:srgbClr val="00FF00"/>
                </a:highlight>
              </a:rPr>
              <a:t>Nehemiah also showed his humility by giving glory and credit to God and others</a:t>
            </a:r>
          </a:p>
          <a:p>
            <a:pPr marL="0" lvl="0" indent="0">
              <a:buFont typeface="Arial" panose="020B0604020202020204" pitchFamily="34" charset="0"/>
              <a:buNone/>
            </a:pPr>
            <a:r>
              <a:rPr lang="en-US" b="1" i="0" u="none" dirty="0">
                <a:solidFill>
                  <a:srgbClr val="FF0000"/>
                </a:solidFill>
              </a:rPr>
              <a:t>(</a:t>
            </a:r>
            <a:r>
              <a:rPr lang="en-US" b="1" dirty="0">
                <a:solidFill>
                  <a:srgbClr val="FF0000"/>
                </a:solidFill>
              </a:rPr>
              <a:t>Nehemiah 2:18), </a:t>
            </a:r>
            <a:r>
              <a:rPr lang="en-US" i="1" dirty="0">
                <a:solidFill>
                  <a:srgbClr val="FF0000"/>
                </a:solidFill>
              </a:rPr>
              <a:t>“And I told them of the hand of my God which had been good upon me, and also of the king's words that he had spoken to me.”</a:t>
            </a:r>
          </a:p>
          <a:p>
            <a:pPr marL="171450" lvl="0" indent="-171450">
              <a:buFont typeface="Arial" panose="020B0604020202020204" pitchFamily="34" charset="0"/>
              <a:buChar char="•"/>
            </a:pPr>
            <a:r>
              <a:rPr lang="en-US" b="1" i="0" dirty="0">
                <a:highlight>
                  <a:srgbClr val="00FF00"/>
                </a:highlight>
              </a:rPr>
              <a:t>Civil rulers can please God only with Humility</a:t>
            </a:r>
          </a:p>
          <a:p>
            <a:pPr marL="628650" lvl="1" indent="-171450">
              <a:buFont typeface="Arial" panose="020B0604020202020204" pitchFamily="34" charset="0"/>
              <a:buChar char="•"/>
            </a:pPr>
            <a:r>
              <a:rPr lang="en-US" b="0" i="0" dirty="0">
                <a:highlight>
                  <a:srgbClr val="FFFF00"/>
                </a:highlight>
              </a:rPr>
              <a:t>Saul lost his humility and his kingdom</a:t>
            </a:r>
          </a:p>
          <a:p>
            <a:pPr marL="0" lvl="0" indent="0">
              <a:buFont typeface="Arial" panose="020B0604020202020204" pitchFamily="34" charset="0"/>
              <a:buNone/>
            </a:pPr>
            <a:r>
              <a:rPr lang="en-US" b="1" i="0" dirty="0">
                <a:solidFill>
                  <a:srgbClr val="FF0000"/>
                </a:solidFill>
              </a:rPr>
              <a:t>(1 Samuel 15:17-19), </a:t>
            </a:r>
            <a:r>
              <a:rPr lang="en-US" i="1" dirty="0">
                <a:solidFill>
                  <a:srgbClr val="FF0000"/>
                </a:solidFill>
              </a:rPr>
              <a:t>“So Samuel said, “When you were little in your own eyes, were you not head of the tribes of Israel? And did not the Lord anoint you king over Israel?</a:t>
            </a:r>
            <a:r>
              <a:rPr lang="en-US" i="1" baseline="30000" dirty="0">
                <a:solidFill>
                  <a:srgbClr val="FF0000"/>
                </a:solidFill>
              </a:rPr>
              <a:t> 18</a:t>
            </a:r>
            <a:r>
              <a:rPr lang="en-US" i="1" dirty="0">
                <a:solidFill>
                  <a:srgbClr val="FF0000"/>
                </a:solidFill>
              </a:rPr>
              <a:t> Now the Lord sent you on a mission, and said, ‘Go, and utterly destroy the sinners, the Amalekites, and fight against them until they are consumed.’</a:t>
            </a:r>
            <a:r>
              <a:rPr lang="en-US" i="1" baseline="30000" dirty="0">
                <a:solidFill>
                  <a:srgbClr val="FF0000"/>
                </a:solidFill>
              </a:rPr>
              <a:t> 19</a:t>
            </a:r>
            <a:r>
              <a:rPr lang="en-US" i="1" dirty="0">
                <a:solidFill>
                  <a:srgbClr val="FF0000"/>
                </a:solidFill>
              </a:rPr>
              <a:t> Why then did you not obey the voice of the Lord? Why did you swoop down on the spoil, and do evil in the sight of the Lord?”</a:t>
            </a:r>
          </a:p>
          <a:p>
            <a:pPr marL="0" lvl="0" indent="0">
              <a:buFont typeface="Arial" panose="020B0604020202020204" pitchFamily="34" charset="0"/>
              <a:buNone/>
            </a:pPr>
            <a:r>
              <a:rPr lang="en-US" b="1" dirty="0">
                <a:solidFill>
                  <a:srgbClr val="FF0000"/>
                </a:solidFill>
              </a:rPr>
              <a:t>(1 Samuel 15:22-23), </a:t>
            </a:r>
            <a:r>
              <a:rPr lang="en-US" i="1" dirty="0">
                <a:solidFill>
                  <a:srgbClr val="FF0000"/>
                </a:solidFill>
              </a:rPr>
              <a:t>“So Samuel said: ‘Has the Lord as great delight in burnt offerings and sacrifices, as in obeying the voice of the Lord? Behold, to obey is better than sacrifice, and to heed than the fat of rams. </a:t>
            </a:r>
            <a:r>
              <a:rPr lang="en-US" i="1" baseline="30000" dirty="0">
                <a:solidFill>
                  <a:srgbClr val="FF0000"/>
                </a:solidFill>
              </a:rPr>
              <a:t>23</a:t>
            </a:r>
            <a:r>
              <a:rPr lang="en-US" i="1" dirty="0">
                <a:solidFill>
                  <a:srgbClr val="FF0000"/>
                </a:solidFill>
              </a:rPr>
              <a:t> For rebellion is as the sin of witchcraft, and stubbornness is as iniquity and idolatry. Because you have rejected the word of the Lord, He also has rejected you from being king.”</a:t>
            </a:r>
          </a:p>
          <a:p>
            <a:pPr marL="171450" lvl="0" indent="-171450">
              <a:buFont typeface="Arial" panose="020B0604020202020204" pitchFamily="34" charset="0"/>
              <a:buChar char="•"/>
            </a:pPr>
            <a:r>
              <a:rPr lang="en-US" b="1" i="0" dirty="0">
                <a:highlight>
                  <a:srgbClr val="00FF00"/>
                </a:highlight>
              </a:rPr>
              <a:t>Elders must be Humble, not Self-Willed</a:t>
            </a:r>
          </a:p>
          <a:p>
            <a:pPr marL="628650" lvl="1" indent="-171450">
              <a:buFont typeface="Arial" panose="020B0604020202020204" pitchFamily="34" charset="0"/>
              <a:buChar char="•"/>
            </a:pPr>
            <a:r>
              <a:rPr lang="en-US" i="0" dirty="0">
                <a:highlight>
                  <a:srgbClr val="FFFF00"/>
                </a:highlight>
              </a:rPr>
              <a:t>Qualification (Titus 1:7)</a:t>
            </a:r>
          </a:p>
          <a:p>
            <a:pPr marL="1085850" lvl="2" indent="-171450">
              <a:buFont typeface="Arial" panose="020B0604020202020204" pitchFamily="34" charset="0"/>
              <a:buChar char="•"/>
            </a:pPr>
            <a:r>
              <a:rPr lang="en-US" i="0" dirty="0"/>
              <a:t>A self-willed man will do as he desires, rather than what is best for the congregation as he submits to God’s will and plan</a:t>
            </a:r>
          </a:p>
          <a:p>
            <a:pPr marL="628650" lvl="1" indent="-171450">
              <a:buFont typeface="Arial" panose="020B0604020202020204" pitchFamily="34" charset="0"/>
              <a:buChar char="•"/>
            </a:pPr>
            <a:r>
              <a:rPr lang="en-US" i="0" dirty="0">
                <a:highlight>
                  <a:srgbClr val="FFFF00"/>
                </a:highlight>
              </a:rPr>
              <a:t>Elders do not have the right to make laws.  To lead the church to do what God has not authorized.</a:t>
            </a:r>
          </a:p>
          <a:p>
            <a:pPr marL="0" lvl="0" indent="0">
              <a:buFont typeface="Arial" panose="020B0604020202020204" pitchFamily="34" charset="0"/>
              <a:buNone/>
            </a:pPr>
            <a:r>
              <a:rPr lang="en-US" b="1" i="0" dirty="0">
                <a:solidFill>
                  <a:srgbClr val="FF0000"/>
                </a:solidFill>
              </a:rPr>
              <a:t>(Matthew 15:8-9),</a:t>
            </a:r>
            <a:r>
              <a:rPr lang="en-US" b="1" i="1" dirty="0">
                <a:solidFill>
                  <a:srgbClr val="FF0000"/>
                </a:solidFill>
              </a:rPr>
              <a:t> </a:t>
            </a:r>
            <a:r>
              <a:rPr lang="en-US" i="1" dirty="0">
                <a:solidFill>
                  <a:srgbClr val="FF0000"/>
                </a:solidFill>
              </a:rPr>
              <a:t>“These people draw near to Me with their mouth, and honor Me with their lips, but their heart is far from Me. </a:t>
            </a:r>
            <a:r>
              <a:rPr lang="en-US" i="1" baseline="30000" dirty="0">
                <a:solidFill>
                  <a:srgbClr val="FF0000"/>
                </a:solidFill>
              </a:rPr>
              <a:t>9</a:t>
            </a:r>
            <a:r>
              <a:rPr lang="en-US" i="1" dirty="0">
                <a:solidFill>
                  <a:srgbClr val="FF0000"/>
                </a:solidFill>
              </a:rPr>
              <a:t> And in vain they worship Me, teaching as doctrines the commandments of men.”</a:t>
            </a:r>
          </a:p>
          <a:p>
            <a:pPr marL="171450" lvl="0" indent="-171450">
              <a:buFont typeface="Arial" panose="020B0604020202020204" pitchFamily="34" charset="0"/>
              <a:buChar char="•"/>
            </a:pPr>
            <a:r>
              <a:rPr lang="en-US" b="1" i="0" dirty="0">
                <a:highlight>
                  <a:srgbClr val="00FF00"/>
                </a:highlight>
              </a:rPr>
              <a:t>All Leaders must learn to humbly submit to the will of God</a:t>
            </a:r>
          </a:p>
          <a:p>
            <a:pPr marL="171450" lvl="0" indent="-171450">
              <a:buFont typeface="Arial" panose="020B0604020202020204" pitchFamily="34" charset="0"/>
              <a:buChar char="•"/>
            </a:pPr>
            <a:endParaRPr lang="en-US" b="1" i="1" u="none" dirty="0">
              <a:solidFill>
                <a:srgbClr val="FF0000"/>
              </a:solidFill>
              <a:highlight>
                <a:srgbClr val="00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17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Conclusion</a:t>
            </a:r>
          </a:p>
          <a:p>
            <a:pPr marL="171450" lvl="0" indent="-171450">
              <a:buFont typeface="Arial" panose="020B0604020202020204" pitchFamily="34" charset="0"/>
              <a:buChar char="•"/>
            </a:pPr>
            <a:r>
              <a:rPr lang="en-US" b="1" dirty="0">
                <a:solidFill>
                  <a:schemeClr val="tx1"/>
                </a:solidFill>
                <a:highlight>
                  <a:srgbClr val="00FF00"/>
                </a:highlight>
              </a:rPr>
              <a:t>Recapping what we have covered so far as important characteristics of effective, Biblical leadership</a:t>
            </a:r>
          </a:p>
          <a:p>
            <a:pPr marL="628650" lvl="1" indent="-171450">
              <a:buFont typeface="Arial" panose="020B0604020202020204" pitchFamily="34" charset="0"/>
              <a:buChar char="•"/>
            </a:pPr>
            <a:r>
              <a:rPr lang="en-US" dirty="0"/>
              <a:t>A Biblical leader has the ability to motivate his followers</a:t>
            </a:r>
          </a:p>
          <a:p>
            <a:pPr marL="628650" lvl="1" indent="-171450">
              <a:buFont typeface="Arial" panose="020B0604020202020204" pitchFamily="34" charset="0"/>
              <a:buChar char="•"/>
            </a:pPr>
            <a:r>
              <a:rPr lang="en-US" dirty="0"/>
              <a:t>A Biblical leader has the courage and strength to stand for right when opposed by others</a:t>
            </a:r>
          </a:p>
          <a:p>
            <a:pPr marL="628650" lvl="1" indent="-171450">
              <a:buFont typeface="Arial" panose="020B0604020202020204" pitchFamily="34" charset="0"/>
              <a:buChar char="•"/>
            </a:pPr>
            <a:r>
              <a:rPr lang="en-US" dirty="0"/>
              <a:t>A Biblical leader does not show favoritism, or mistreat the weak and vulnerable</a:t>
            </a:r>
          </a:p>
          <a:p>
            <a:pPr marL="628650" lvl="1" indent="-171450">
              <a:buFont typeface="Arial" panose="020B0604020202020204" pitchFamily="34" charset="0"/>
              <a:buChar char="•"/>
            </a:pPr>
            <a:r>
              <a:rPr lang="en-US" dirty="0"/>
              <a:t>A Biblical leader is a humble servant, not an entitled despot</a:t>
            </a:r>
          </a:p>
          <a:p>
            <a:pPr marL="171450" lvl="0" indent="-171450">
              <a:buFont typeface="Arial" panose="020B0604020202020204" pitchFamily="34" charset="0"/>
              <a:buChar char="•"/>
            </a:pPr>
            <a:r>
              <a:rPr lang="en-US" b="1" dirty="0">
                <a:solidFill>
                  <a:schemeClr val="tx1"/>
                </a:solidFill>
                <a:highlight>
                  <a:srgbClr val="00FF00"/>
                </a:highlight>
              </a:rPr>
              <a:t>When standing before God in judgment, will you be counted as a faithful steward in the leadership you show?</a:t>
            </a:r>
          </a:p>
          <a:p>
            <a:pPr marL="628650" lvl="1" indent="-171450">
              <a:buFont typeface="Arial" panose="020B0604020202020204" pitchFamily="34" charset="0"/>
              <a:buChar char="•"/>
            </a:pPr>
            <a:r>
              <a:rPr lang="en-US" b="1" dirty="0">
                <a:solidFill>
                  <a:schemeClr val="tx1"/>
                </a:solidFill>
                <a:highlight>
                  <a:srgbClr val="FFFF00"/>
                </a:highlight>
              </a:rPr>
              <a:t>Like Gideon?</a:t>
            </a:r>
          </a:p>
          <a:p>
            <a:pPr marL="0" lvl="0" indent="0">
              <a:buFont typeface="Arial" panose="020B0604020202020204" pitchFamily="34" charset="0"/>
              <a:buNone/>
            </a:pPr>
            <a:r>
              <a:rPr lang="en-US" b="1" dirty="0">
                <a:solidFill>
                  <a:srgbClr val="FF0000"/>
                </a:solidFill>
              </a:rPr>
              <a:t>(Judges 8:22-23), [Such a successful general, could have been a king, but knew it was not God’s will], </a:t>
            </a:r>
            <a:r>
              <a:rPr lang="en-US" b="0" i="1" dirty="0">
                <a:solidFill>
                  <a:srgbClr val="FF0000"/>
                </a:solidFill>
              </a:rPr>
              <a:t>“</a:t>
            </a:r>
            <a:r>
              <a:rPr lang="en-US" dirty="0">
                <a:solidFill>
                  <a:srgbClr val="FF0000"/>
                </a:solidFill>
              </a:rPr>
              <a:t>Then the men of Israel said to Gideon, “Rule over us, both you and your son, and your grandson also; for you have delivered us from the hand of Midian.” </a:t>
            </a:r>
            <a:r>
              <a:rPr lang="en-US" baseline="30000" dirty="0">
                <a:solidFill>
                  <a:srgbClr val="FF0000"/>
                </a:solidFill>
              </a:rPr>
              <a:t>23</a:t>
            </a:r>
            <a:r>
              <a:rPr lang="en-US" dirty="0">
                <a:solidFill>
                  <a:srgbClr val="FF0000"/>
                </a:solidFill>
              </a:rPr>
              <a:t> But Gideon said to them, “I will not rule over you, nor shall my son rule over you; the Lord shall rule over you.”</a:t>
            </a:r>
          </a:p>
          <a:p>
            <a:pPr marL="628650" lvl="1" indent="-171450">
              <a:buFont typeface="Arial" panose="020B0604020202020204" pitchFamily="34" charset="0"/>
              <a:buChar char="•"/>
            </a:pPr>
            <a:r>
              <a:rPr lang="en-US" b="0" i="0" dirty="0">
                <a:solidFill>
                  <a:schemeClr val="tx1"/>
                </a:solidFill>
                <a:highlight>
                  <a:srgbClr val="FFFF00"/>
                </a:highlight>
              </a:rPr>
              <a:t>Ultimately, every leader worth his salt conducts Himself with the knowledge that Jesus Christ is Lord of Lords, and King of Kings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859-450F-4DA1-8BE8-37FBCDC91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83AA7-D07B-4648-ABB3-73439D5E8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65C80-30E2-4C0D-92E5-2401C2A733C7}"/>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5" name="Footer Placeholder 4">
            <a:extLst>
              <a:ext uri="{FF2B5EF4-FFF2-40B4-BE49-F238E27FC236}">
                <a16:creationId xmlns:a16="http://schemas.microsoft.com/office/drawing/2014/main" id="{0D3742D2-7B80-43D5-B798-92B14E7EF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71A72-3E58-4351-A8D2-F53BA628442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65914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6AC0-9AFB-40EB-954A-5802BA9639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E6547-FE2B-46FC-AAB1-0ACD7DA15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E820F-7386-4416-8160-AA0E57B6B05C}"/>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5" name="Footer Placeholder 4">
            <a:extLst>
              <a:ext uri="{FF2B5EF4-FFF2-40B4-BE49-F238E27FC236}">
                <a16:creationId xmlns:a16="http://schemas.microsoft.com/office/drawing/2014/main" id="{4B3542E9-E222-42AD-B130-25A3B856A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52AA1-1CFA-44C9-B4DC-9FB29D42B6B8}"/>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11855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FB3F-60E1-43A3-8F1A-FA3B1D7CD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84C14-EFAC-42BB-BDE8-0BE49C89A2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9D08A-8EE8-4254-8B41-EEAF1DBF6DCE}"/>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5" name="Footer Placeholder 4">
            <a:extLst>
              <a:ext uri="{FF2B5EF4-FFF2-40B4-BE49-F238E27FC236}">
                <a16:creationId xmlns:a16="http://schemas.microsoft.com/office/drawing/2014/main" id="{9DD88691-DE3D-40E9-BB68-7C2284734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74EA9-E563-411B-8901-1A081EB59C4F}"/>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412484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10E-4F94-468E-82E0-C364A9408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BE99B-EB74-4627-AF97-ABC594D97F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38495-5F3D-440C-A75A-67C1557850B8}"/>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5" name="Footer Placeholder 4">
            <a:extLst>
              <a:ext uri="{FF2B5EF4-FFF2-40B4-BE49-F238E27FC236}">
                <a16:creationId xmlns:a16="http://schemas.microsoft.com/office/drawing/2014/main" id="{B9D28A4E-CD88-4E4D-A51B-E94A8A526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E183C-93C9-48DD-ABEE-CDD1840E1089}"/>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56181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9E67-DB7B-4BD5-AB3F-32B1119EA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7AAF5-7D66-41F6-988E-D58F80769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D335D-1BE6-4690-AC6F-4798DDBF8994}"/>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5" name="Footer Placeholder 4">
            <a:extLst>
              <a:ext uri="{FF2B5EF4-FFF2-40B4-BE49-F238E27FC236}">
                <a16:creationId xmlns:a16="http://schemas.microsoft.com/office/drawing/2014/main" id="{F79E213F-CA97-4019-8D27-3A723771A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B9C62-0C23-44C9-8D30-AF47918FEF7B}"/>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16111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D99E-4422-4D03-90A0-0E009BEEA6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22461-689B-4C8F-96DF-1580B609D7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78EDF-522C-4680-B5A9-177CD6F76E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BA848-90C2-4A31-9BA0-A871225C5942}"/>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6" name="Footer Placeholder 5">
            <a:extLst>
              <a:ext uri="{FF2B5EF4-FFF2-40B4-BE49-F238E27FC236}">
                <a16:creationId xmlns:a16="http://schemas.microsoft.com/office/drawing/2014/main" id="{B00E8265-95B3-4839-A790-073506880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C6DF4-70CD-40C5-B229-FFFF486D87E1}"/>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81157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53A6-92C1-4541-8F62-58427B505E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15337-CE9C-45FA-BC1B-D13152531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18694-F016-4E2F-89D4-1A05418B36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4ACA1-1E88-4336-9977-4C45DD7CC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209CE-A084-41DD-9CC6-B8D2CB0C38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EE0EA-8DFF-48A2-B269-CE5425DBEFD0}"/>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8" name="Footer Placeholder 7">
            <a:extLst>
              <a:ext uri="{FF2B5EF4-FFF2-40B4-BE49-F238E27FC236}">
                <a16:creationId xmlns:a16="http://schemas.microsoft.com/office/drawing/2014/main" id="{F78D609A-235C-4363-9E14-009B1E859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58CDB9-EC15-4398-BEA4-AE6E73BB1564}"/>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69576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C190-EEC2-45EB-AE7B-7A94090847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1C2142-BA0E-4A5F-9B67-A539A77E3E35}"/>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4" name="Footer Placeholder 3">
            <a:extLst>
              <a:ext uri="{FF2B5EF4-FFF2-40B4-BE49-F238E27FC236}">
                <a16:creationId xmlns:a16="http://schemas.microsoft.com/office/drawing/2014/main" id="{53BFDA8D-0645-4A3B-BE85-34BB1CB9BC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AC081-C96E-48EF-9562-5BF3FE4B9263}"/>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21351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4C61C-27B9-45AA-AA79-C2C6FF0B77B7}"/>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3" name="Footer Placeholder 2">
            <a:extLst>
              <a:ext uri="{FF2B5EF4-FFF2-40B4-BE49-F238E27FC236}">
                <a16:creationId xmlns:a16="http://schemas.microsoft.com/office/drawing/2014/main" id="{B0A73AAA-B74F-4B98-980D-59D1A98A0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EC929-A0C4-4603-804C-FD8A59DFDD0B}"/>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86098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C0CF-C2EC-4E98-9473-ED2FC5B3B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734BC4-F13D-468B-A99D-9DCC17DEB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CF1659-9BEE-4907-A1DE-01D2230B8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13364-4166-464C-8DE5-3BC16C9AAEC5}"/>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6" name="Footer Placeholder 5">
            <a:extLst>
              <a:ext uri="{FF2B5EF4-FFF2-40B4-BE49-F238E27FC236}">
                <a16:creationId xmlns:a16="http://schemas.microsoft.com/office/drawing/2014/main" id="{350AC937-1DE3-4A22-8EE3-C930ADCAA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01983-4497-495D-A717-144ACB4D7BC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98435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2A8-4A3A-48D1-BCAF-0952C696B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5AF628-AC4D-483A-87F0-EAD3FCB59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26474-5664-4EB1-B2FE-BD12A0EA1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995A0-9975-4353-A264-9B42F837A954}"/>
              </a:ext>
            </a:extLst>
          </p:cNvPr>
          <p:cNvSpPr>
            <a:spLocks noGrp="1"/>
          </p:cNvSpPr>
          <p:nvPr>
            <p:ph type="dt" sz="half" idx="10"/>
          </p:nvPr>
        </p:nvSpPr>
        <p:spPr/>
        <p:txBody>
          <a:bodyPr/>
          <a:lstStyle/>
          <a:p>
            <a:fld id="{7C3567AA-F830-4F68-9F11-93F1E0E70A81}" type="datetimeFigureOut">
              <a:rPr lang="en-US" smtClean="0"/>
              <a:t>12/1/2021</a:t>
            </a:fld>
            <a:endParaRPr lang="en-US"/>
          </a:p>
        </p:txBody>
      </p:sp>
      <p:sp>
        <p:nvSpPr>
          <p:cNvPr id="6" name="Footer Placeholder 5">
            <a:extLst>
              <a:ext uri="{FF2B5EF4-FFF2-40B4-BE49-F238E27FC236}">
                <a16:creationId xmlns:a16="http://schemas.microsoft.com/office/drawing/2014/main" id="{1A34E9BC-0B48-4BCC-89E9-1A91AF2A0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7C953-574A-44B3-AD69-B8DFCA34FE0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91222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99E28-2D5C-4877-AAEE-8EAB1145A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9C9800-CA10-426C-B359-B96907060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1CF40-516C-4931-8285-680A41C800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567AA-F830-4F68-9F11-93F1E0E70A81}" type="datetimeFigureOut">
              <a:rPr lang="en-US" smtClean="0"/>
              <a:t>12/1/2021</a:t>
            </a:fld>
            <a:endParaRPr lang="en-US"/>
          </a:p>
        </p:txBody>
      </p:sp>
      <p:sp>
        <p:nvSpPr>
          <p:cNvPr id="5" name="Footer Placeholder 4">
            <a:extLst>
              <a:ext uri="{FF2B5EF4-FFF2-40B4-BE49-F238E27FC236}">
                <a16:creationId xmlns:a16="http://schemas.microsoft.com/office/drawing/2014/main" id="{D4E0D91B-7E21-46AC-B99E-E2A61DEBB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15F43E-B8E3-4E1F-94B5-14AF1D432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CBCC8-4751-457A-9065-1DD116200273}" type="slidenum">
              <a:rPr lang="en-US" smtClean="0"/>
              <a:t>‹#›</a:t>
            </a:fld>
            <a:endParaRPr lang="en-US"/>
          </a:p>
        </p:txBody>
      </p:sp>
    </p:spTree>
    <p:extLst>
      <p:ext uri="{BB962C8B-B14F-4D97-AF65-F5344CB8AC3E}">
        <p14:creationId xmlns:p14="http://schemas.microsoft.com/office/powerpoint/2010/main" val="139304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2858814" y="6181787"/>
            <a:ext cx="9144000" cy="483319"/>
          </a:xfrm>
        </p:spPr>
        <p:txBody>
          <a:bodyPr/>
          <a:lstStyle/>
          <a:p>
            <a:pPr algn="r"/>
            <a:r>
              <a:rPr lang="en-US" b="1" dirty="0">
                <a:solidFill>
                  <a:srgbClr val="15328B"/>
                </a:solidFill>
              </a:rPr>
              <a:t>Lesson 3</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207" y="1988727"/>
            <a:ext cx="9017876" cy="1527999"/>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1048005" y="4298731"/>
            <a:ext cx="10390280" cy="769441"/>
          </a:xfrm>
          <a:prstGeom prst="rect">
            <a:avLst/>
          </a:prstGeom>
          <a:noFill/>
        </p:spPr>
        <p:txBody>
          <a:bodyPr wrap="none" rtlCol="0">
            <a:spAutoFit/>
          </a:bodyPr>
          <a:lstStyle/>
          <a:p>
            <a:r>
              <a:rPr lang="en-US" sz="4400" b="1" dirty="0">
                <a:ln>
                  <a:solidFill>
                    <a:schemeClr val="accent2">
                      <a:lumMod val="20000"/>
                      <a:lumOff val="80000"/>
                    </a:schemeClr>
                  </a:solidFill>
                </a:ln>
                <a:solidFill>
                  <a:srgbClr val="15328B"/>
                </a:solidFill>
              </a:rPr>
              <a:t>Illustrated by Nehemiah, Governor of Judea</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rot="20750825">
            <a:off x="845215" y="1378811"/>
            <a:ext cx="4492249" cy="1844731"/>
          </a:xfrm>
        </p:spPr>
        <p:txBody>
          <a:bodyPr anchor="t">
            <a:normAutofit/>
          </a:bodyPr>
          <a:lstStyle/>
          <a:p>
            <a:pPr algn="l"/>
            <a:r>
              <a:rPr lang="en-US" sz="8000" dirty="0">
                <a:solidFill>
                  <a:srgbClr val="15328B"/>
                </a:solidFill>
                <a:latin typeface="Gloss And Bloom" pitchFamily="2" charset="0"/>
              </a:rPr>
              <a:t>Biblica</a:t>
            </a:r>
            <a:r>
              <a:rPr lang="en-US" sz="80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30078637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Motivation</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694944" y="1524098"/>
            <a:ext cx="10771631"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2:15-20; 4:10-15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Good Leaders Supply Reasons for Motivation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2 Peter 1:5-9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Motivation Can Include</a:t>
            </a:r>
            <a:br>
              <a:rPr lang="en-US" sz="4400" b="1" dirty="0">
                <a:solidFill>
                  <a:prstClr val="black"/>
                </a:solidFill>
                <a:latin typeface="Calibri" panose="020F0502020204030204"/>
              </a:rPr>
            </a:br>
            <a:r>
              <a:rPr lang="en-US" sz="4400" b="1" dirty="0">
                <a:solidFill>
                  <a:prstClr val="black"/>
                </a:solidFill>
                <a:latin typeface="Calibri" panose="020F0502020204030204"/>
              </a:rPr>
              <a:t>Rewards &amp; Punishment</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Galatians 6:9; Proverbs 29:15; Ephesians 6:4</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1669984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Courage &amp; Strength</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01782" y="1798418"/>
            <a:ext cx="1138843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6:10-14; 13:30-31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Church Leaders and Discipline of the Unruly</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Titus 3:10-11; 1 Corinthians 5:6-7</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Sourc</a:t>
            </a:r>
            <a:r>
              <a:rPr lang="en-US" sz="4400" b="1" dirty="0">
                <a:solidFill>
                  <a:prstClr val="black"/>
                </a:solidFill>
                <a:latin typeface="Calibri" panose="020F0502020204030204"/>
              </a:rPr>
              <a:t>e of Courage and Strength</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Joshua 1:6-9</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960620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Justice &amp; Fairness</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01782" y="1798418"/>
            <a:ext cx="1138843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5:7-8; 11-12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How Can Leaders Fail to Be Just and Fair?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1 Samuel 12:3-5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Leaders Today </a:t>
            </a:r>
            <a:r>
              <a:rPr lang="en-US" sz="4400" b="1" dirty="0">
                <a:solidFill>
                  <a:prstClr val="black"/>
                </a:solidFill>
                <a:latin typeface="Calibri" panose="020F0502020204030204"/>
              </a:rPr>
              <a:t>N</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eed</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the Same Sensibilities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Genesis 25:27-28; </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41006979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Humility</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01782" y="1805957"/>
            <a:ext cx="1138843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1:6-7; 2:18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Civil Rulers Can Please God Only with Humility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1 Samuel 15:17-19, 22-23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Elders must be Humble, not Self-Willed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Titus 1:7; Matthew 15:8-9</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25972090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305530" y="347327"/>
            <a:ext cx="4218344" cy="1025052"/>
          </a:xfrm>
        </p:spPr>
        <p:txBody>
          <a:bodyPr>
            <a:noAutofit/>
          </a:bodyPr>
          <a:lstStyle/>
          <a:p>
            <a:pPr algn="l"/>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Conclusion</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860758" y="940603"/>
            <a:ext cx="7290614" cy="32316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Recap: Biblical Leadership</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Motivation</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panose="020F0502020204030204"/>
              </a:rPr>
              <a:t>Courage &amp; Strength</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panose="020F0502020204030204"/>
              </a:rPr>
              <a:t>Justice &amp; Fairness</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Humility</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cxnSp>
        <p:nvCxnSpPr>
          <p:cNvPr id="7" name="Straight Connector 6">
            <a:extLst>
              <a:ext uri="{FF2B5EF4-FFF2-40B4-BE49-F238E27FC236}">
                <a16:creationId xmlns:a16="http://schemas.microsoft.com/office/drawing/2014/main" id="{1BA8E2E0-C96D-4ACB-BDD9-1049069AC584}"/>
              </a:ext>
            </a:extLst>
          </p:cNvPr>
          <p:cNvCxnSpPr/>
          <p:nvPr/>
        </p:nvCxnSpPr>
        <p:spPr>
          <a:xfrm>
            <a:off x="4740442" y="0"/>
            <a:ext cx="0" cy="6841102"/>
          </a:xfrm>
          <a:prstGeom prst="line">
            <a:avLst/>
          </a:prstGeom>
          <a:ln w="76200">
            <a:solidFill>
              <a:srgbClr val="7997E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8DD8F5-BE06-4EDF-A212-AC33863ED9C1}"/>
              </a:ext>
            </a:extLst>
          </p:cNvPr>
          <p:cNvSpPr txBox="1"/>
          <p:nvPr/>
        </p:nvSpPr>
        <p:spPr>
          <a:xfrm>
            <a:off x="209892" y="1876926"/>
            <a:ext cx="4313981" cy="4278094"/>
          </a:xfrm>
          <a:prstGeom prst="rect">
            <a:avLst/>
          </a:prstGeom>
          <a:noFill/>
        </p:spPr>
        <p:txBody>
          <a:bodyPr wrap="square" rtlCol="0">
            <a:spAutoFit/>
          </a:bodyPr>
          <a:lstStyle/>
          <a:p>
            <a:pPr algn="ctr"/>
            <a:r>
              <a:rPr lang="en-US" sz="6000" dirty="0">
                <a:latin typeface="Impact" panose="020B0806030902050204" pitchFamily="34" charset="0"/>
              </a:rPr>
              <a:t>Gideon</a:t>
            </a:r>
            <a:br>
              <a:rPr lang="en-US" sz="6000" dirty="0">
                <a:latin typeface="Impact" panose="020B0806030902050204" pitchFamily="34" charset="0"/>
              </a:rPr>
            </a:br>
            <a:r>
              <a:rPr lang="en-US" sz="6000" dirty="0">
                <a:latin typeface="Impact" panose="020B0806030902050204" pitchFamily="34" charset="0"/>
              </a:rPr>
              <a:t>as an</a:t>
            </a:r>
            <a:br>
              <a:rPr lang="en-US" sz="6000" dirty="0">
                <a:latin typeface="Impact" panose="020B0806030902050204" pitchFamily="34" charset="0"/>
              </a:rPr>
            </a:br>
            <a:r>
              <a:rPr lang="en-US" sz="6000" dirty="0">
                <a:latin typeface="Impact" panose="020B0806030902050204" pitchFamily="34" charset="0"/>
              </a:rPr>
              <a:t>Example</a:t>
            </a:r>
          </a:p>
          <a:p>
            <a:pPr algn="ctr"/>
            <a:endParaRPr lang="en-US" sz="4800" dirty="0"/>
          </a:p>
          <a:p>
            <a:pPr algn="ctr"/>
            <a:r>
              <a:rPr lang="en-US" sz="4400" dirty="0"/>
              <a:t>Judges 8:22-23</a:t>
            </a:r>
          </a:p>
        </p:txBody>
      </p:sp>
    </p:spTree>
    <p:extLst>
      <p:ext uri="{BB962C8B-B14F-4D97-AF65-F5344CB8AC3E}">
        <p14:creationId xmlns:p14="http://schemas.microsoft.com/office/powerpoint/2010/main" val="26836908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5602</TotalTime>
  <Words>3614</Words>
  <Application>Microsoft Office PowerPoint</Application>
  <PresentationFormat>Widescreen</PresentationFormat>
  <Paragraphs>175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Impact</vt:lpstr>
      <vt:lpstr>Calibri</vt:lpstr>
      <vt:lpstr>Gloss And Bloom</vt:lpstr>
      <vt:lpstr>Calibri Light</vt:lpstr>
      <vt:lpstr>Arial</vt:lpstr>
      <vt:lpstr>Office Theme</vt:lpstr>
      <vt:lpstr>Biblical</vt:lpstr>
      <vt:lpstr>Biblical</vt:lpstr>
      <vt:lpstr>Biblical</vt:lpstr>
      <vt:lpstr>Biblical</vt:lpstr>
      <vt:lpstr>Biblical</vt:lpstr>
      <vt:lpstr>Biblical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Leadership</dc:title>
  <dc:creator>Stan Cox</dc:creator>
  <cp:lastModifiedBy>Stan Cox</cp:lastModifiedBy>
  <cp:revision>3</cp:revision>
  <dcterms:created xsi:type="dcterms:W3CDTF">2021-11-16T18:31:23Z</dcterms:created>
  <dcterms:modified xsi:type="dcterms:W3CDTF">2021-12-04T21:16:25Z</dcterms:modified>
</cp:coreProperties>
</file>